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70" r:id="rId3"/>
    <p:sldId id="271" r:id="rId4"/>
    <p:sldId id="272" r:id="rId5"/>
    <p:sldId id="274" r:id="rId6"/>
    <p:sldId id="275" r:id="rId7"/>
    <p:sldId id="276" r:id="rId8"/>
    <p:sldId id="277" r:id="rId9"/>
    <p:sldId id="278"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Lst>
  <p:sldSz cx="9144000" cy="6858000" type="screen4x3"/>
  <p:notesSz cx="7102475" cy="102330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73106" autoAdjust="0"/>
  </p:normalViewPr>
  <p:slideViewPr>
    <p:cSldViewPr>
      <p:cViewPr varScale="1">
        <p:scale>
          <a:sx n="74" d="100"/>
          <a:sy n="74" d="100"/>
        </p:scale>
        <p:origin x="1992" y="6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0" d="100"/>
          <a:sy n="70" d="100"/>
        </p:scale>
        <p:origin x="3348" y="66"/>
      </p:cViewPr>
      <p:guideLst>
        <p:guide orient="horz" pos="3223"/>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77739" cy="511651"/>
          </a:xfrm>
          <a:prstGeom prst="rect">
            <a:avLst/>
          </a:prstGeom>
        </p:spPr>
        <p:txBody>
          <a:bodyPr vert="horz" lIns="99014" tIns="49508" rIns="99014" bIns="49508" rtlCol="0"/>
          <a:lstStyle>
            <a:lvl1pPr algn="l">
              <a:defRPr sz="1300"/>
            </a:lvl1pPr>
          </a:lstStyle>
          <a:p>
            <a:endParaRPr lang="en-US" sz="1000" dirty="0"/>
          </a:p>
        </p:txBody>
      </p:sp>
      <p:sp>
        <p:nvSpPr>
          <p:cNvPr id="3" name="Date Placeholder 2"/>
          <p:cNvSpPr>
            <a:spLocks noGrp="1"/>
          </p:cNvSpPr>
          <p:nvPr>
            <p:ph type="dt" sz="quarter" idx="1"/>
          </p:nvPr>
        </p:nvSpPr>
        <p:spPr>
          <a:xfrm>
            <a:off x="4023093" y="3"/>
            <a:ext cx="3077739" cy="511651"/>
          </a:xfrm>
          <a:prstGeom prst="rect">
            <a:avLst/>
          </a:prstGeom>
        </p:spPr>
        <p:txBody>
          <a:bodyPr vert="horz" lIns="99014" tIns="49508" rIns="99014" bIns="49508" rtlCol="0"/>
          <a:lstStyle>
            <a:lvl1pPr algn="r">
              <a:defRPr sz="1300"/>
            </a:lvl1pPr>
          </a:lstStyle>
          <a:p>
            <a:r>
              <a:rPr lang="en-US" sz="1000" dirty="0"/>
              <a:t>9/24/2023 am</a:t>
            </a:r>
          </a:p>
        </p:txBody>
      </p:sp>
      <p:sp>
        <p:nvSpPr>
          <p:cNvPr id="4" name="Footer Placeholder 3"/>
          <p:cNvSpPr>
            <a:spLocks noGrp="1"/>
          </p:cNvSpPr>
          <p:nvPr>
            <p:ph type="ftr" sz="quarter" idx="2"/>
          </p:nvPr>
        </p:nvSpPr>
        <p:spPr>
          <a:xfrm>
            <a:off x="0" y="9719601"/>
            <a:ext cx="3077739" cy="511651"/>
          </a:xfrm>
          <a:prstGeom prst="rect">
            <a:avLst/>
          </a:prstGeom>
        </p:spPr>
        <p:txBody>
          <a:bodyPr vert="horz" lIns="99014" tIns="49508" rIns="99014" bIns="49508" rtlCol="0" anchor="b"/>
          <a:lstStyle>
            <a:lvl1pPr algn="l">
              <a:defRPr sz="1300"/>
            </a:lvl1pPr>
          </a:lstStyle>
          <a:p>
            <a:r>
              <a:rPr lang="en-US" sz="1000"/>
              <a:t>Richard Lidh</a:t>
            </a:r>
          </a:p>
        </p:txBody>
      </p:sp>
      <p:sp>
        <p:nvSpPr>
          <p:cNvPr id="5" name="Slide Number Placeholder 4"/>
          <p:cNvSpPr>
            <a:spLocks noGrp="1"/>
          </p:cNvSpPr>
          <p:nvPr>
            <p:ph type="sldNum" sz="quarter" idx="3"/>
          </p:nvPr>
        </p:nvSpPr>
        <p:spPr>
          <a:xfrm>
            <a:off x="4023093" y="9719601"/>
            <a:ext cx="3077739" cy="511651"/>
          </a:xfrm>
          <a:prstGeom prst="rect">
            <a:avLst/>
          </a:prstGeom>
        </p:spPr>
        <p:txBody>
          <a:bodyPr vert="horz" lIns="99014" tIns="49508" rIns="99014" bIns="49508" rtlCol="0" anchor="b"/>
          <a:lstStyle>
            <a:lvl1pPr algn="r">
              <a:defRPr sz="1300"/>
            </a:lvl1pPr>
          </a:lstStyle>
          <a:p>
            <a:fld id="{92116884-54BE-40B9-9F18-5C4C3930BC7F}" type="slidenum">
              <a:rPr lang="en-US" sz="1000"/>
              <a:t>‹#›</a:t>
            </a:fld>
            <a:endParaRPr lang="en-US" sz="1000"/>
          </a:p>
        </p:txBody>
      </p:sp>
    </p:spTree>
    <p:extLst>
      <p:ext uri="{BB962C8B-B14F-4D97-AF65-F5344CB8AC3E}">
        <p14:creationId xmlns:p14="http://schemas.microsoft.com/office/powerpoint/2010/main" val="190090318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4"/>
            <a:ext cx="3078048" cy="510974"/>
          </a:xfrm>
          <a:prstGeom prst="rect">
            <a:avLst/>
          </a:prstGeom>
        </p:spPr>
        <p:txBody>
          <a:bodyPr vert="horz" lIns="93673" tIns="46838" rIns="93673" bIns="46838" rtlCol="0"/>
          <a:lstStyle>
            <a:lvl1pPr algn="l">
              <a:defRPr sz="1300"/>
            </a:lvl1pPr>
          </a:lstStyle>
          <a:p>
            <a:endParaRPr lang="en-US"/>
          </a:p>
        </p:txBody>
      </p:sp>
      <p:sp>
        <p:nvSpPr>
          <p:cNvPr id="3" name="Date Placeholder 2"/>
          <p:cNvSpPr>
            <a:spLocks noGrp="1"/>
          </p:cNvSpPr>
          <p:nvPr>
            <p:ph type="dt" idx="1"/>
          </p:nvPr>
        </p:nvSpPr>
        <p:spPr>
          <a:xfrm>
            <a:off x="4022887" y="4"/>
            <a:ext cx="3078048" cy="510974"/>
          </a:xfrm>
          <a:prstGeom prst="rect">
            <a:avLst/>
          </a:prstGeom>
        </p:spPr>
        <p:txBody>
          <a:bodyPr vert="horz" lIns="93673" tIns="46838" rIns="93673" bIns="46838" rtlCol="0"/>
          <a:lstStyle>
            <a:lvl1pPr algn="r">
              <a:defRPr sz="1300"/>
            </a:lvl1pPr>
          </a:lstStyle>
          <a:p>
            <a:r>
              <a:rPr lang="en-US"/>
              <a:t>9/24/2023 am</a:t>
            </a:r>
          </a:p>
        </p:txBody>
      </p:sp>
      <p:sp>
        <p:nvSpPr>
          <p:cNvPr id="4" name="Slide Image Placeholder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3673" tIns="46838" rIns="93673" bIns="46838" rtlCol="0" anchor="ctr"/>
          <a:lstStyle/>
          <a:p>
            <a:endParaRPr lang="en-US"/>
          </a:p>
        </p:txBody>
      </p:sp>
      <p:sp>
        <p:nvSpPr>
          <p:cNvPr id="5" name="Notes Placeholder 4"/>
          <p:cNvSpPr>
            <a:spLocks noGrp="1"/>
          </p:cNvSpPr>
          <p:nvPr>
            <p:ph type="body" sz="quarter" idx="3"/>
          </p:nvPr>
        </p:nvSpPr>
        <p:spPr>
          <a:xfrm>
            <a:off x="710557" y="4861029"/>
            <a:ext cx="5681363" cy="4603846"/>
          </a:xfrm>
          <a:prstGeom prst="rect">
            <a:avLst/>
          </a:prstGeom>
        </p:spPr>
        <p:txBody>
          <a:bodyPr vert="horz" lIns="93673" tIns="46838" rIns="93673" bIns="468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9720363"/>
            <a:ext cx="3078048" cy="510974"/>
          </a:xfrm>
          <a:prstGeom prst="rect">
            <a:avLst/>
          </a:prstGeom>
        </p:spPr>
        <p:txBody>
          <a:bodyPr vert="horz" lIns="93673" tIns="46838" rIns="93673" bIns="46838"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2887" y="9720363"/>
            <a:ext cx="3078048" cy="510974"/>
          </a:xfrm>
          <a:prstGeom prst="rect">
            <a:avLst/>
          </a:prstGeom>
        </p:spPr>
        <p:txBody>
          <a:bodyPr vert="horz" lIns="93673" tIns="46838" rIns="93673" bIns="46838" rtlCol="0" anchor="b"/>
          <a:lstStyle>
            <a:lvl1pPr algn="r">
              <a:defRPr sz="1300"/>
            </a:lvl1pPr>
          </a:lstStyle>
          <a:p>
            <a:fld id="{7408CDD9-CC0D-4B00-8224-9003C7B4C545}" type="slidenum">
              <a:rPr lang="en-US" smtClean="0"/>
              <a:t>‹#›</a:t>
            </a:fld>
            <a:endParaRPr lang="en-US"/>
          </a:p>
        </p:txBody>
      </p:sp>
    </p:spTree>
    <p:extLst>
      <p:ext uri="{BB962C8B-B14F-4D97-AF65-F5344CB8AC3E}">
        <p14:creationId xmlns:p14="http://schemas.microsoft.com/office/powerpoint/2010/main" val="210035654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Isaiah 55:6-13</a:t>
            </a:r>
            <a:r>
              <a:rPr lang="en-US" dirty="0"/>
              <a:t> – “6 Seek ye Jehovah while he may be found; call ye upon him while he is near: 7 let the wicked forsake his way, and the unrighteous man his thoughts; and let him return unto Jehovah, and he will have mercy upon him; and to our God, for he will abundantly pardon. 8 For my thoughts are not your thoughts, neither are your ways my ways, saith Jehovah. 9 For as the heavens are higher than the earth, so are my ways higher than your ways, and my thoughts than your thoughts. 10 For as the rain cometh down and the snow from heaven, and returneth not thither, but watereth the earth, and maketh it bring forth and bud, and giveth seed to the sower and bread to the eater; 11 so shall my word be that goeth forth out of my mouth: it shall not return unto me void, but it shall accomplish that which I please, and it shall prosper in the thing whereto I sent it. 12 For ye shall go out with joy, and be led forth with peace: the mountains and the hills shall break forth before you into singing; and all the trees of the fields shall clap their hands. 13 Instead of the thorn shall come up the fir-tree; and instead of the brier shall come up the myrtle-tree: and it shall be to Jehovah for a name, for an everlasting sign that shall not be cut off.”</a:t>
            </a:r>
          </a:p>
        </p:txBody>
      </p:sp>
      <p:sp>
        <p:nvSpPr>
          <p:cNvPr id="4" name="Slide Number Placeholder 3"/>
          <p:cNvSpPr>
            <a:spLocks noGrp="1"/>
          </p:cNvSpPr>
          <p:nvPr>
            <p:ph type="sldNum" sz="quarter" idx="10"/>
          </p:nvPr>
        </p:nvSpPr>
        <p:spPr/>
        <p:txBody>
          <a:bodyPr/>
          <a:lstStyle/>
          <a:p>
            <a:fld id="{7408CDD9-CC0D-4B00-8224-9003C7B4C545}" type="slidenum">
              <a:rPr lang="en-US" smtClean="0"/>
              <a:t>1</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4:16</a:t>
            </a:r>
            <a:r>
              <a:rPr lang="en-US" dirty="0"/>
              <a:t> – “And we know and have believed the love which God hath in us. </a:t>
            </a:r>
            <a:r>
              <a:rPr lang="en-US" b="1" dirty="0"/>
              <a:t>God is love</a:t>
            </a:r>
            <a:r>
              <a:rPr lang="en-US" dirty="0"/>
              <a:t>; and he that abideth in love abideth in God, and God abideth in him.”</a:t>
            </a:r>
          </a:p>
          <a:p>
            <a:r>
              <a:rPr lang="en-US" b="1" dirty="0"/>
              <a:t>Romans 11:19-23</a:t>
            </a:r>
            <a:r>
              <a:rPr lang="en-US" dirty="0"/>
              <a:t> – “19 Thou wilt say then, Branches were broken off, that I might be grafted in. 20 Well; by their unbelief they were broken off, and thou standest by thy faith. Be not highminded, but fear: </a:t>
            </a:r>
          </a:p>
          <a:p>
            <a:r>
              <a:rPr lang="en-US" dirty="0"/>
              <a:t>21 for if God spared not the natural branches, neither will he spare thee. 22 Behold then </a:t>
            </a:r>
            <a:r>
              <a:rPr lang="en-US" b="1" dirty="0"/>
              <a:t>the goodness and severity of God</a:t>
            </a:r>
            <a:r>
              <a:rPr lang="en-US" dirty="0"/>
              <a:t>: toward them that fell, severity; but toward thee, God's goodness, if thou continue in his goodness: otherwise thou also shalt be cut off. 23 And they also, if they continue not in their unbelief, shall be grafted in: for God is able to graft them in again.”</a:t>
            </a:r>
          </a:p>
        </p:txBody>
      </p:sp>
      <p:sp>
        <p:nvSpPr>
          <p:cNvPr id="4" name="Slide Number Placeholder 3"/>
          <p:cNvSpPr>
            <a:spLocks noGrp="1"/>
          </p:cNvSpPr>
          <p:nvPr>
            <p:ph type="sldNum" sz="quarter" idx="10"/>
          </p:nvPr>
        </p:nvSpPr>
        <p:spPr/>
        <p:txBody>
          <a:bodyPr/>
          <a:lstStyle/>
          <a:p>
            <a:fld id="{7408CDD9-CC0D-4B00-8224-9003C7B4C545}" type="slidenum">
              <a:rPr lang="en-US" smtClean="0"/>
              <a:t>10</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II Thessalonians 3:6, 14 – “6 Now we </a:t>
            </a:r>
            <a:r>
              <a:rPr lang="en-US" b="1" dirty="0"/>
              <a:t>command you</a:t>
            </a:r>
            <a:r>
              <a:rPr lang="en-US" dirty="0"/>
              <a:t>, brethren, in the name of our Lord Jesus Christ, that ye </a:t>
            </a:r>
            <a:r>
              <a:rPr lang="en-US" b="1" dirty="0"/>
              <a:t>withdraw yourselves</a:t>
            </a:r>
            <a:r>
              <a:rPr lang="en-US" dirty="0"/>
              <a:t> from every brother that walketh disorderly, and not after the tradition which they received of us … 14 And if any man obeyeth not our word by this epistle, note that man, that ye </a:t>
            </a:r>
            <a:r>
              <a:rPr lang="en-US" b="1" dirty="0"/>
              <a:t>have no company</a:t>
            </a:r>
            <a:r>
              <a:rPr lang="en-US" dirty="0"/>
              <a:t> with him, to the end that he may </a:t>
            </a:r>
            <a:r>
              <a:rPr lang="en-US" b="1" dirty="0"/>
              <a:t>be ashamed</a:t>
            </a:r>
            <a:r>
              <a:rPr lang="en-US" dirty="0"/>
              <a:t>.”</a:t>
            </a:r>
          </a:p>
        </p:txBody>
      </p:sp>
      <p:sp>
        <p:nvSpPr>
          <p:cNvPr id="4" name="Slide Number Placeholder 3"/>
          <p:cNvSpPr>
            <a:spLocks noGrp="1"/>
          </p:cNvSpPr>
          <p:nvPr>
            <p:ph type="sldNum" sz="quarter" idx="10"/>
          </p:nvPr>
        </p:nvSpPr>
        <p:spPr/>
        <p:txBody>
          <a:bodyPr/>
          <a:lstStyle/>
          <a:p>
            <a:fld id="{7408CDD9-CC0D-4B00-8224-9003C7B4C545}" type="slidenum">
              <a:rPr lang="en-US" smtClean="0"/>
              <a:t>11</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5:1-13</a:t>
            </a:r>
            <a:r>
              <a:rPr lang="en-US" dirty="0"/>
              <a:t> – “1 It is actually reported that there is fornication among you, and such fornication as is not even among the Gentiles, that one (of you) hath his father's wife. 2 And ye are puffed up, and did not rather mourn, that he that had done this deed might </a:t>
            </a:r>
            <a:r>
              <a:rPr lang="en-US" b="1" dirty="0"/>
              <a:t>be taken away from among you</a:t>
            </a:r>
            <a:r>
              <a:rPr lang="en-US" dirty="0"/>
              <a:t>. 3 For I verily, being absent in body but present in spirit, have already as though I were present judged him that hath so wrought this thing, 4 in the name of our Lord Jesus, ye being gathered together, and my spirit, with the power of our Lord Jesus, 5 to </a:t>
            </a:r>
            <a:r>
              <a:rPr lang="en-US" b="1" dirty="0"/>
              <a:t>deliver such a one</a:t>
            </a:r>
            <a:r>
              <a:rPr lang="en-US" dirty="0"/>
              <a:t> unto Satan for the destruction of the flesh, that the spirit may be saved in the day of the Lord Jesus. 6 Your glorying is not good. Know ye not that a little leaven leaveneth the whole lump? 7 </a:t>
            </a:r>
            <a:r>
              <a:rPr lang="en-US" b="1" dirty="0"/>
              <a:t>Purge out the old leaven</a:t>
            </a:r>
            <a:r>
              <a:rPr lang="en-US" dirty="0"/>
              <a:t>, that ye may be a new lump, even as ye are unleavened. For our passover also hath been sacrificed, (even) Christ: 8 wherefore let us keep the feast, not with old leaven, neither with the leaven of malice and wickedness, but with the unleavened bread of sincerity and truth. 9 I wrote unto you in my epistle to have no company with fornicators; 10 not at all (meaning) with the fornicators of this world, or with the covetous and extortioners, or with idolaters; for then must ye needs go out of the world: 11 but as it is, I wrote unto you </a:t>
            </a:r>
            <a:r>
              <a:rPr lang="en-US" b="1" dirty="0"/>
              <a:t>not to keep company</a:t>
            </a:r>
            <a:r>
              <a:rPr lang="en-US" dirty="0"/>
              <a:t>, if any man that is named a brother be a fornicator, or covetous, or an idolater, or a reviler, or a drunkard, or an extortioner; with such a one </a:t>
            </a:r>
            <a:r>
              <a:rPr lang="en-US" b="1" dirty="0"/>
              <a:t>no, not to eat</a:t>
            </a:r>
            <a:r>
              <a:rPr lang="en-US" dirty="0"/>
              <a:t>. 12 For what have I to do with judging them that are without? Do not ye judge them that are within? 13 But them that are without God judgeth. </a:t>
            </a:r>
            <a:r>
              <a:rPr lang="en-US" b="1" dirty="0"/>
              <a:t>Put away the wicked</a:t>
            </a:r>
            <a:r>
              <a:rPr lang="en-US" dirty="0"/>
              <a:t> man from among yourselves.”</a:t>
            </a:r>
          </a:p>
        </p:txBody>
      </p:sp>
      <p:sp>
        <p:nvSpPr>
          <p:cNvPr id="4" name="Slide Number Placeholder 3"/>
          <p:cNvSpPr>
            <a:spLocks noGrp="1"/>
          </p:cNvSpPr>
          <p:nvPr>
            <p:ph type="sldNum" sz="quarter" idx="10"/>
          </p:nvPr>
        </p:nvSpPr>
        <p:spPr/>
        <p:txBody>
          <a:bodyPr/>
          <a:lstStyle/>
          <a:p>
            <a:fld id="{7408CDD9-CC0D-4B00-8224-9003C7B4C545}" type="slidenum">
              <a:rPr lang="en-US" smtClean="0"/>
              <a:t>12</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Thessalonians 3:15</a:t>
            </a:r>
            <a:r>
              <a:rPr lang="en-US" dirty="0"/>
              <a:t> – “And (yet) count him not as an enemy, but admonish him </a:t>
            </a:r>
            <a:r>
              <a:rPr lang="en-US" b="1" dirty="0"/>
              <a:t>as a brother</a:t>
            </a:r>
            <a:r>
              <a:rPr lang="en-US" dirty="0"/>
              <a:t>.”</a:t>
            </a:r>
          </a:p>
          <a:p>
            <a:r>
              <a:rPr lang="en-US" b="1" dirty="0"/>
              <a:t>II Corinthians 2:6-9</a:t>
            </a:r>
            <a:r>
              <a:rPr lang="en-US" dirty="0"/>
              <a:t> – “6 Sufficient to such a one is this punishment which was (inflicted) by the many; 7 so that contrariwise ye should rather </a:t>
            </a:r>
            <a:r>
              <a:rPr lang="en-US" b="1" dirty="0"/>
              <a:t>forgive him</a:t>
            </a:r>
            <a:r>
              <a:rPr lang="en-US" dirty="0"/>
              <a:t> and </a:t>
            </a:r>
            <a:r>
              <a:rPr lang="en-US" b="1" dirty="0"/>
              <a:t>comfort him</a:t>
            </a:r>
            <a:r>
              <a:rPr lang="en-US" dirty="0"/>
              <a:t>, lest by any means such a one should be swallowed up with his overmuch sorrow. 8 Wherefore I beseech you to </a:t>
            </a:r>
            <a:r>
              <a:rPr lang="en-US" b="1" dirty="0"/>
              <a:t>confirm (your) love</a:t>
            </a:r>
            <a:r>
              <a:rPr lang="en-US" dirty="0"/>
              <a:t> toward him. 9 For to this end also did I write, that I might know the proof of you, </a:t>
            </a:r>
            <a:r>
              <a:rPr lang="en-US" b="1" dirty="0"/>
              <a:t>whether ye are obedient in all things</a:t>
            </a:r>
            <a:r>
              <a:rPr lang="en-US" dirty="0"/>
              <a:t>.”</a:t>
            </a:r>
          </a:p>
        </p:txBody>
      </p:sp>
      <p:sp>
        <p:nvSpPr>
          <p:cNvPr id="4" name="Slide Number Placeholder 3"/>
          <p:cNvSpPr>
            <a:spLocks noGrp="1"/>
          </p:cNvSpPr>
          <p:nvPr>
            <p:ph type="sldNum" sz="quarter" idx="10"/>
          </p:nvPr>
        </p:nvSpPr>
        <p:spPr/>
        <p:txBody>
          <a:bodyPr/>
          <a:lstStyle/>
          <a:p>
            <a:fld id="{7408CDD9-CC0D-4B00-8224-9003C7B4C545}" type="slidenum">
              <a:rPr lang="en-US" smtClean="0"/>
              <a:t>13</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19:21-22</a:t>
            </a:r>
            <a:r>
              <a:rPr lang="en-US" dirty="0"/>
              <a:t> – “21 Jesus said unto him, If thou wouldest be perfect, go, sell that which thou hast, and give to the poor, and thou shalt have treasure in heaven: and </a:t>
            </a:r>
            <a:r>
              <a:rPr lang="en-US" b="1" dirty="0"/>
              <a:t>come, follow me</a:t>
            </a:r>
            <a:r>
              <a:rPr lang="en-US" dirty="0"/>
              <a:t>. 22 But when the young man heard the saying, </a:t>
            </a:r>
            <a:r>
              <a:rPr lang="en-US" b="1" dirty="0"/>
              <a:t>he went away sorrowful</a:t>
            </a:r>
            <a:r>
              <a:rPr lang="en-US" dirty="0"/>
              <a:t>; for he was one that had great possessions.”</a:t>
            </a:r>
          </a:p>
        </p:txBody>
      </p:sp>
      <p:sp>
        <p:nvSpPr>
          <p:cNvPr id="4" name="Slide Number Placeholder 3"/>
          <p:cNvSpPr>
            <a:spLocks noGrp="1"/>
          </p:cNvSpPr>
          <p:nvPr>
            <p:ph type="sldNum" sz="quarter" idx="10"/>
          </p:nvPr>
        </p:nvSpPr>
        <p:spPr/>
        <p:txBody>
          <a:bodyPr/>
          <a:lstStyle/>
          <a:p>
            <a:fld id="{7408CDD9-CC0D-4B00-8224-9003C7B4C545}" type="slidenum">
              <a:rPr lang="en-US" smtClean="0"/>
              <a:t>14</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08CDD9-CC0D-4B00-8224-9003C7B4C545}" type="slidenum">
              <a:rPr lang="en-US" smtClean="0"/>
              <a:t>15</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ye therefore, and </a:t>
            </a:r>
            <a:r>
              <a:rPr lang="en-US" b="1" dirty="0"/>
              <a:t>turn again</a:t>
            </a:r>
            <a:r>
              <a:rPr lang="en-US" dirty="0"/>
              <a:t>, that your sins may be blotted out, that so there may come seasons of refreshing from the presence of the Lord”</a:t>
            </a:r>
          </a:p>
          <a:p>
            <a:r>
              <a:rPr lang="en-US" b="1" dirty="0"/>
              <a:t>Acts 8:22</a:t>
            </a:r>
            <a:r>
              <a:rPr lang="en-US" dirty="0"/>
              <a:t> – “Repent therefore of this thy wickedness, and pray the Lord, if perhaps the thought of thy heart shall be forgiven thee.”</a:t>
            </a:r>
          </a:p>
          <a:p>
            <a:r>
              <a:rPr lang="en-US" b="1" dirty="0"/>
              <a:t>II Corinthians 7:9-11</a:t>
            </a:r>
            <a:r>
              <a:rPr lang="en-US" dirty="0"/>
              <a:t> – “9 I now rejoice, not that ye were made sorry, but that ye were made sorry unto repentance; for ye were made sorry after a godly sort, that ye might suffer loss by us in nothing. 10 For </a:t>
            </a:r>
            <a:r>
              <a:rPr lang="en-US" b="1" dirty="0"/>
              <a:t>godly sorrow worketh repentance</a:t>
            </a:r>
            <a:r>
              <a:rPr lang="en-US" dirty="0"/>
              <a:t> unto salvation, (a repentance) which bringeth no regret: but the sorrow of the world worketh death. 11 For behold, this selfsame thing, that ye were made sorry after a godly sort, what earnest care it wrought in you, yea what clearing of yourselves, yea what indignation, yea what fear, yea what longing, yea what zeal, yea what avenging! In everything ye approved yourselves to be </a:t>
            </a:r>
            <a:r>
              <a:rPr lang="en-US" b="1" dirty="0"/>
              <a:t>pure</a:t>
            </a:r>
            <a:r>
              <a:rPr lang="en-US" dirty="0"/>
              <a:t> in the matter.”</a:t>
            </a:r>
          </a:p>
        </p:txBody>
      </p:sp>
      <p:sp>
        <p:nvSpPr>
          <p:cNvPr id="4" name="Slide Number Placeholder 3"/>
          <p:cNvSpPr>
            <a:spLocks noGrp="1"/>
          </p:cNvSpPr>
          <p:nvPr>
            <p:ph type="sldNum" sz="quarter" idx="10"/>
          </p:nvPr>
        </p:nvSpPr>
        <p:spPr/>
        <p:txBody>
          <a:bodyPr/>
          <a:lstStyle/>
          <a:p>
            <a:fld id="{7408CDD9-CC0D-4B00-8224-9003C7B4C545}" type="slidenum">
              <a:rPr lang="en-US" smtClean="0"/>
              <a:t>16</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26:19-20</a:t>
            </a:r>
            <a:r>
              <a:rPr lang="en-US" dirty="0"/>
              <a:t> – “19 Wherefore, O king Agrippa, I was not disobedient unto the heavenly vision: 20 but declared both to them of Damascus first and at Jerusalem, and throughout all the country of Judaea, and also to the Gentiles, that they should repent and turn to God, </a:t>
            </a:r>
            <a:r>
              <a:rPr lang="en-US" b="1" dirty="0"/>
              <a:t>doing works worthy of repentance</a:t>
            </a:r>
            <a:r>
              <a:rPr lang="en-US" dirty="0"/>
              <a:t>.”</a:t>
            </a:r>
          </a:p>
        </p:txBody>
      </p:sp>
      <p:sp>
        <p:nvSpPr>
          <p:cNvPr id="4" name="Slide Number Placeholder 3"/>
          <p:cNvSpPr>
            <a:spLocks noGrp="1"/>
          </p:cNvSpPr>
          <p:nvPr>
            <p:ph type="sldNum" sz="quarter" idx="10"/>
          </p:nvPr>
        </p:nvSpPr>
        <p:spPr/>
        <p:txBody>
          <a:bodyPr/>
          <a:lstStyle/>
          <a:p>
            <a:fld id="{7408CDD9-CC0D-4B00-8224-9003C7B4C545}" type="slidenum">
              <a:rPr lang="en-US" smtClean="0"/>
              <a:t>17</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Colossians 1:9-10</a:t>
            </a:r>
            <a:r>
              <a:rPr lang="en-US" dirty="0"/>
              <a:t> – “9 For this cause we also, since the day we heard (it), do not cease to pray and make request for you, that ye may be filled with the knowledge of his will in </a:t>
            </a:r>
            <a:r>
              <a:rPr lang="en-US" b="1" dirty="0"/>
              <a:t>all spiritual wisdom</a:t>
            </a:r>
            <a:r>
              <a:rPr lang="en-US" dirty="0"/>
              <a:t> and understanding, 10 to walk worthily of the Lord unto all pleasing, </a:t>
            </a:r>
            <a:r>
              <a:rPr lang="en-US" b="1" dirty="0"/>
              <a:t>bearing fruit in every good work</a:t>
            </a:r>
            <a:r>
              <a:rPr lang="en-US" dirty="0"/>
              <a:t>, and increasing in the </a:t>
            </a:r>
            <a:r>
              <a:rPr lang="en-US" b="1" dirty="0"/>
              <a:t>knowledge</a:t>
            </a:r>
            <a:r>
              <a:rPr lang="en-US" dirty="0"/>
              <a:t> of God”</a:t>
            </a:r>
          </a:p>
          <a:p>
            <a:r>
              <a:rPr lang="en-US" b="1" dirty="0"/>
              <a:t>Colossians 2:3</a:t>
            </a:r>
            <a:r>
              <a:rPr lang="en-US" dirty="0"/>
              <a:t> – “in whom are all the </a:t>
            </a:r>
            <a:r>
              <a:rPr lang="en-US" b="1" dirty="0"/>
              <a:t>treasures of wisdom and knowledge</a:t>
            </a:r>
            <a:r>
              <a:rPr lang="en-US" dirty="0"/>
              <a:t> hidden.”</a:t>
            </a:r>
          </a:p>
          <a:p>
            <a:r>
              <a:rPr lang="en-US" b="1" dirty="0"/>
              <a:t>Proverbs 14:6</a:t>
            </a:r>
            <a:r>
              <a:rPr lang="en-US" dirty="0"/>
              <a:t> – “A scoffer seeketh wisdom, and (findeth it) not; But </a:t>
            </a:r>
            <a:r>
              <a:rPr lang="en-US" b="1" dirty="0"/>
              <a:t>knowledge is easy</a:t>
            </a:r>
            <a:r>
              <a:rPr lang="en-US" dirty="0"/>
              <a:t> unto him that hath understanding.”</a:t>
            </a:r>
          </a:p>
        </p:txBody>
      </p:sp>
      <p:sp>
        <p:nvSpPr>
          <p:cNvPr id="4" name="Slide Number Placeholder 3"/>
          <p:cNvSpPr>
            <a:spLocks noGrp="1"/>
          </p:cNvSpPr>
          <p:nvPr>
            <p:ph type="sldNum" sz="quarter" idx="10"/>
          </p:nvPr>
        </p:nvSpPr>
        <p:spPr/>
        <p:txBody>
          <a:bodyPr/>
          <a:lstStyle/>
          <a:p>
            <a:fld id="{7408CDD9-CC0D-4B00-8224-9003C7B4C545}" type="slidenum">
              <a:rPr lang="en-US" smtClean="0"/>
              <a:t>18</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E8E96-11CC-4772-9953-A1AEB054CF53}" type="slidenum">
              <a:rPr lang="en-US" smtClean="0"/>
              <a:t>19</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132605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6:60, 66</a:t>
            </a:r>
            <a:r>
              <a:rPr lang="en-US" dirty="0"/>
              <a:t> – 60 Many therefore of his disciples, when they heard (this), said, </a:t>
            </a:r>
            <a:r>
              <a:rPr lang="en-US" b="1" dirty="0"/>
              <a:t>This is a hard saying</a:t>
            </a:r>
            <a:r>
              <a:rPr lang="en-US" dirty="0"/>
              <a:t>; who can hear it? … 66 Upon this many of his disciples went back, and walked no more with him.”</a:t>
            </a:r>
          </a:p>
          <a:p>
            <a:r>
              <a:rPr lang="en-US" b="1" dirty="0"/>
              <a:t>Hebrews 5:11</a:t>
            </a:r>
            <a:r>
              <a:rPr lang="en-US" dirty="0"/>
              <a:t> – “Of whom we have many things to say, and </a:t>
            </a:r>
            <a:r>
              <a:rPr lang="en-US" b="1" dirty="0"/>
              <a:t>hard of interpretation</a:t>
            </a:r>
            <a:r>
              <a:rPr lang="en-US" dirty="0"/>
              <a:t>, seeing ye are become dull of hearing.”</a:t>
            </a:r>
          </a:p>
          <a:p>
            <a:r>
              <a:rPr lang="en-US" b="1" dirty="0"/>
              <a:t>II Peter 3:14-16</a:t>
            </a:r>
            <a:r>
              <a:rPr lang="en-US" dirty="0"/>
              <a:t> – “14 Wherefore, beloved, seeing that ye look for these things, give diligence that ye may be found in peace, without spot and blameless in his sight. 15 And account that the longsuffering of our Lord is salvation; even as our beloved brother Paul also, according to the wisdom given to him, wrote unto you; 16 as also in all (his) epistles, speaking in them of these things; wherein are some things </a:t>
            </a:r>
            <a:r>
              <a:rPr lang="en-US" b="1" dirty="0"/>
              <a:t>hard to be understood</a:t>
            </a:r>
            <a:r>
              <a:rPr lang="en-US" dirty="0"/>
              <a:t>, which the ignorant and unstedfast wrest, as (they do) also the other scriptures, unto their own destruction.”</a:t>
            </a:r>
          </a:p>
        </p:txBody>
      </p:sp>
      <p:sp>
        <p:nvSpPr>
          <p:cNvPr id="4" name="Date Placeholder 3"/>
          <p:cNvSpPr>
            <a:spLocks noGrp="1"/>
          </p:cNvSpPr>
          <p:nvPr>
            <p:ph type="dt" idx="1"/>
          </p:nvPr>
        </p:nvSpPr>
        <p:spPr/>
        <p:txBody>
          <a:bodyPr/>
          <a:lstStyle/>
          <a:p>
            <a:r>
              <a:rPr lang="en-US"/>
              <a:t>9/24/2023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408CDD9-CC0D-4B00-8224-9003C7B4C545}" type="slidenum">
              <a:rPr lang="en-US" smtClean="0"/>
              <a:t>2</a:t>
            </a:fld>
            <a:endParaRPr lang="en-US"/>
          </a:p>
        </p:txBody>
      </p:sp>
    </p:spTree>
    <p:extLst>
      <p:ext uri="{BB962C8B-B14F-4D97-AF65-F5344CB8AC3E}">
        <p14:creationId xmlns:p14="http://schemas.microsoft.com/office/powerpoint/2010/main" val="33530047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E8E96-11CC-4772-9953-A1AEB054CF53}" type="slidenum">
              <a:rPr lang="en-US" smtClean="0"/>
              <a:t>20</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4497177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E8E96-11CC-4772-9953-A1AEB054CF53}" type="slidenum">
              <a:rPr lang="en-US" smtClean="0"/>
              <a:t>21</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8715957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E8E96-11CC-4772-9953-A1AEB054CF53}" type="slidenum">
              <a:rPr lang="en-US" smtClean="0"/>
              <a:t>22</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1470747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E8E96-11CC-4772-9953-A1AEB054CF53}" type="slidenum">
              <a:rPr lang="en-US" smtClean="0"/>
              <a:t>23</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0599761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defTabSz="936942">
              <a:defRPr/>
            </a:pPr>
            <a:fld id="{602E8E96-11CC-4772-9953-A1AEB054CF53}" type="slidenum">
              <a:rPr lang="en-US">
                <a:solidFill>
                  <a:prstClr val="black"/>
                </a:solidFill>
              </a:rPr>
              <a:pPr defTabSz="936942">
                <a:defRPr/>
              </a:pPr>
              <a:t>24</a:t>
            </a:fld>
            <a:endParaRPr lang="en-US">
              <a:solidFill>
                <a:prstClr val="black"/>
              </a:solidFill>
            </a:endParaRPr>
          </a:p>
        </p:txBody>
      </p:sp>
      <p:sp>
        <p:nvSpPr>
          <p:cNvPr id="5" name="Date Placeholder 4"/>
          <p:cNvSpPr>
            <a:spLocks noGrp="1"/>
          </p:cNvSpPr>
          <p:nvPr>
            <p:ph type="dt" idx="11"/>
          </p:nvPr>
        </p:nvSpPr>
        <p:spPr/>
        <p:txBody>
          <a:bodyPr/>
          <a:lstStyle/>
          <a:p>
            <a:pPr defTabSz="936942">
              <a:defRPr/>
            </a:pPr>
            <a:r>
              <a:rPr lang="en-US">
                <a:solidFill>
                  <a:prstClr val="black"/>
                </a:solidFill>
              </a:rPr>
              <a:t>9/24/2023 am</a:t>
            </a:r>
          </a:p>
        </p:txBody>
      </p:sp>
      <p:sp>
        <p:nvSpPr>
          <p:cNvPr id="6" name="Footer Placeholder 5"/>
          <p:cNvSpPr>
            <a:spLocks noGrp="1"/>
          </p:cNvSpPr>
          <p:nvPr>
            <p:ph type="ftr" sz="quarter" idx="12"/>
          </p:nvPr>
        </p:nvSpPr>
        <p:spPr/>
        <p:txBody>
          <a:bodyPr/>
          <a:lstStyle/>
          <a:p>
            <a:pPr defTabSz="936942">
              <a:defRPr/>
            </a:pPr>
            <a:r>
              <a:rPr lang="en-US">
                <a:solidFill>
                  <a:prstClr val="black"/>
                </a:solidFill>
              </a:rPr>
              <a:t>Richard Lidh</a:t>
            </a:r>
          </a:p>
        </p:txBody>
      </p:sp>
    </p:spTree>
    <p:extLst>
      <p:ext uri="{BB962C8B-B14F-4D97-AF65-F5344CB8AC3E}">
        <p14:creationId xmlns:p14="http://schemas.microsoft.com/office/powerpoint/2010/main" val="3216771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Isaiah 55:6-13</a:t>
            </a:r>
            <a:r>
              <a:rPr lang="en-US" dirty="0"/>
              <a:t> – “6 </a:t>
            </a:r>
            <a:r>
              <a:rPr lang="en-US" b="1" dirty="0"/>
              <a:t>Seek</a:t>
            </a:r>
            <a:r>
              <a:rPr lang="en-US" dirty="0"/>
              <a:t> ye Jehovah while he may be found; </a:t>
            </a:r>
            <a:r>
              <a:rPr lang="en-US" b="1" dirty="0"/>
              <a:t>call</a:t>
            </a:r>
            <a:r>
              <a:rPr lang="en-US" dirty="0"/>
              <a:t> ye upon him while he is near: 7 let the wicked forsake his way, and the unrighteous man his thoughts; and let him </a:t>
            </a:r>
            <a:r>
              <a:rPr lang="en-US" b="1" dirty="0"/>
              <a:t>return</a:t>
            </a:r>
            <a:r>
              <a:rPr lang="en-US" dirty="0"/>
              <a:t> unto Jehovah, and he will have mercy upon him; and to our God, for he will abundantly pardon. 8 For </a:t>
            </a:r>
            <a:r>
              <a:rPr lang="en-US" b="1" dirty="0"/>
              <a:t>my thoughts are not your thoughts</a:t>
            </a:r>
            <a:r>
              <a:rPr lang="en-US" dirty="0"/>
              <a:t>, neither </a:t>
            </a:r>
            <a:r>
              <a:rPr lang="en-US" b="1" dirty="0"/>
              <a:t>are your ways my ways</a:t>
            </a:r>
            <a:r>
              <a:rPr lang="en-US" dirty="0"/>
              <a:t>, saith Jehovah. 9 For as the heavens are higher than the earth, so are my ways higher than your ways, and my thoughts than your thoughts. 10 For as the rain cometh down and the snow from heaven, and returneth not thither, but watereth the earth, and maketh it bring forth and bud, and giveth seed to the sower and bread to the eater; 11 so shall my word be that goeth forth out of my mouth: it shall not return unto me void, but it shall accomplish that which I please, and it shall prosper in the thing whereto I sent it. 12 For ye shall go out with </a:t>
            </a:r>
            <a:r>
              <a:rPr lang="en-US" b="1" dirty="0"/>
              <a:t>joy</a:t>
            </a:r>
            <a:r>
              <a:rPr lang="en-US" dirty="0"/>
              <a:t>, and be led forth with </a:t>
            </a:r>
            <a:r>
              <a:rPr lang="en-US" b="1" dirty="0"/>
              <a:t>peace</a:t>
            </a:r>
            <a:r>
              <a:rPr lang="en-US" dirty="0"/>
              <a:t>: the mountains and the hills shall break forth before you into </a:t>
            </a:r>
            <a:r>
              <a:rPr lang="en-US" b="1" dirty="0"/>
              <a:t>singing</a:t>
            </a:r>
            <a:r>
              <a:rPr lang="en-US" dirty="0"/>
              <a:t>; and all the trees of the fields shall </a:t>
            </a:r>
            <a:r>
              <a:rPr lang="en-US" b="1" dirty="0"/>
              <a:t>clap</a:t>
            </a:r>
            <a:r>
              <a:rPr lang="en-US" dirty="0"/>
              <a:t> their hands. 13 Instead of the thorn shall come up the fir-tree; and instead of the brier shall come up the myrtle-tree: and it shall be to Jehovah for a name, for an everlasting sign that shall not be cut off.”</a:t>
            </a:r>
          </a:p>
        </p:txBody>
      </p:sp>
      <p:sp>
        <p:nvSpPr>
          <p:cNvPr id="4" name="Date Placeholder 3"/>
          <p:cNvSpPr>
            <a:spLocks noGrp="1"/>
          </p:cNvSpPr>
          <p:nvPr>
            <p:ph type="dt" idx="1"/>
          </p:nvPr>
        </p:nvSpPr>
        <p:spPr/>
        <p:txBody>
          <a:bodyPr/>
          <a:lstStyle/>
          <a:p>
            <a:r>
              <a:rPr lang="en-US"/>
              <a:t>9/24/2023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408CDD9-CC0D-4B00-8224-9003C7B4C545}" type="slidenum">
              <a:rPr lang="en-US" smtClean="0"/>
              <a:t>3</a:t>
            </a:fld>
            <a:endParaRPr lang="en-US"/>
          </a:p>
        </p:txBody>
      </p:sp>
    </p:spTree>
    <p:extLst>
      <p:ext uri="{BB962C8B-B14F-4D97-AF65-F5344CB8AC3E}">
        <p14:creationId xmlns:p14="http://schemas.microsoft.com/office/powerpoint/2010/main" val="1061306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11:28-30</a:t>
            </a:r>
            <a:r>
              <a:rPr lang="en-US" dirty="0"/>
              <a:t> – “28 Come unto me, all ye that labor and are heavy laden, and I will give you </a:t>
            </a:r>
            <a:r>
              <a:rPr lang="en-US" b="1" dirty="0"/>
              <a:t>rest</a:t>
            </a:r>
            <a:r>
              <a:rPr lang="en-US" dirty="0"/>
              <a:t>. 29 Take my yoke upon you, and learn of me; for I am meek and lowly in heart: and ye shall find </a:t>
            </a:r>
            <a:r>
              <a:rPr lang="en-US" b="1" dirty="0"/>
              <a:t>rest</a:t>
            </a:r>
            <a:r>
              <a:rPr lang="en-US" dirty="0"/>
              <a:t> unto your souls. 30 For </a:t>
            </a:r>
            <a:r>
              <a:rPr lang="en-US" b="1" dirty="0"/>
              <a:t>my yoke is easy</a:t>
            </a:r>
            <a:r>
              <a:rPr lang="en-US" dirty="0"/>
              <a:t>, and </a:t>
            </a:r>
            <a:r>
              <a:rPr lang="en-US" b="1" dirty="0"/>
              <a:t>my burden is light</a:t>
            </a:r>
            <a:r>
              <a:rPr lang="en-US" dirty="0"/>
              <a:t>.”</a:t>
            </a:r>
          </a:p>
          <a:p>
            <a:r>
              <a:rPr lang="en-US" b="1" dirty="0"/>
              <a:t>II Corinthians 11:23b-28</a:t>
            </a:r>
            <a:r>
              <a:rPr lang="en-US" dirty="0"/>
              <a:t> – “23b in labors </a:t>
            </a:r>
            <a:r>
              <a:rPr lang="en-US" b="1" dirty="0"/>
              <a:t>more abundantly</a:t>
            </a:r>
            <a:r>
              <a:rPr lang="en-US" dirty="0"/>
              <a:t>, in prisons </a:t>
            </a:r>
            <a:r>
              <a:rPr lang="en-US" b="1" dirty="0"/>
              <a:t>more abundantly</a:t>
            </a:r>
            <a:r>
              <a:rPr lang="en-US" dirty="0"/>
              <a:t>, in stripes above measure, in deaths oft. 24 Of the Jews five times received I forty (stripes) save one. 25 Thrice was I beaten with rods, once was I stoned, thrice I suffered shipwreck, a night and a day have I been in the deep; 26 (in) journeyings often, (in) perils of rivers, (in) perils of robbers, (in) perils from (my) countrymen, (in) perils from the Gentiles, (in) perils in the city, (in) perils in the wilderness, (in) perils in the sea, (in) perils among false brethren; 27 (in) labor and travail, in watchings often, in hunger and thirst, in fastings often, in cold and nakedness. 28 Besides those things that are without, there is that which presseth upon me daily, anxiety for all the churches.”</a:t>
            </a:r>
          </a:p>
          <a:p>
            <a:r>
              <a:rPr lang="en-US" b="1" dirty="0"/>
              <a:t>II Corinthians 4:17-18</a:t>
            </a:r>
            <a:r>
              <a:rPr lang="en-US" dirty="0"/>
              <a:t> – “17 For </a:t>
            </a:r>
            <a:r>
              <a:rPr lang="en-US" b="1" dirty="0"/>
              <a:t>our light affliction</a:t>
            </a:r>
            <a:r>
              <a:rPr lang="en-US" dirty="0"/>
              <a:t>, which is </a:t>
            </a:r>
            <a:r>
              <a:rPr lang="en-US" b="1" dirty="0"/>
              <a:t>for the moment</a:t>
            </a:r>
            <a:r>
              <a:rPr lang="en-US" dirty="0"/>
              <a:t>, worketh for us more and more exceedingly an eternal weight of glory; 18 while we look not at the things which are seen, but at the things which are not seen: for the things which are seen are temporal; but the things which are not seen are eternal.”</a:t>
            </a:r>
          </a:p>
        </p:txBody>
      </p:sp>
      <p:sp>
        <p:nvSpPr>
          <p:cNvPr id="4" name="Date Placeholder 3"/>
          <p:cNvSpPr>
            <a:spLocks noGrp="1"/>
          </p:cNvSpPr>
          <p:nvPr>
            <p:ph type="dt" idx="1"/>
          </p:nvPr>
        </p:nvSpPr>
        <p:spPr/>
        <p:txBody>
          <a:bodyPr/>
          <a:lstStyle/>
          <a:p>
            <a:r>
              <a:rPr lang="en-US"/>
              <a:t>9/24/2023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408CDD9-CC0D-4B00-8224-9003C7B4C545}" type="slidenum">
              <a:rPr lang="en-US" smtClean="0"/>
              <a:t>4</a:t>
            </a:fld>
            <a:endParaRPr lang="en-US"/>
          </a:p>
        </p:txBody>
      </p:sp>
    </p:spTree>
    <p:extLst>
      <p:ext uri="{BB962C8B-B14F-4D97-AF65-F5344CB8AC3E}">
        <p14:creationId xmlns:p14="http://schemas.microsoft.com/office/powerpoint/2010/main" val="182106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Numbers 14:2, 11, 22-23</a:t>
            </a:r>
            <a:r>
              <a:rPr lang="en-US" dirty="0"/>
              <a:t> – “2 And all the children of Israel </a:t>
            </a:r>
            <a:r>
              <a:rPr lang="en-US" b="1" dirty="0"/>
              <a:t>murmured</a:t>
            </a:r>
            <a:r>
              <a:rPr lang="en-US" dirty="0"/>
              <a:t> against Moses and against Aaron: and the whole congregation said unto them, Would that we had died in the land of Egypt! or would that we had died in this wilderness! … 11 And Jehovah said unto Moses, How long will </a:t>
            </a:r>
            <a:r>
              <a:rPr lang="en-US" b="1" dirty="0"/>
              <a:t>this people despise me</a:t>
            </a:r>
            <a:r>
              <a:rPr lang="en-US" dirty="0"/>
              <a:t>? and how long will they not believe in me, for all the signs which I have wrought among them? … 22 because all those men that have seen my glory, and my signs, which I wrought in Egypt and in the wilderness, yet have </a:t>
            </a:r>
            <a:r>
              <a:rPr lang="en-US" b="1" dirty="0"/>
              <a:t>tempted me these ten times</a:t>
            </a:r>
            <a:r>
              <a:rPr lang="en-US" dirty="0"/>
              <a:t>, and have not hearkened to my voice; 23 surely they shall not see the land which I sware unto their fathers, neither shall any of them that despised me see it”</a:t>
            </a:r>
          </a:p>
          <a:p>
            <a:r>
              <a:rPr lang="en-US" b="1" dirty="0"/>
              <a:t>Hebrews 3:16-19</a:t>
            </a:r>
            <a:r>
              <a:rPr lang="en-US" dirty="0"/>
              <a:t> – “16 For who, when they heard, did provoke? nay, did not all they that came out of Egypt by Moses? 17 And with whom was he displeased forty years? was it not with them that sinned, whose bodies fell in the wilderness? 18 And to whom sware he that they should not enter into his rest, but to them that were disobedient? 19 And we see that they were not able to enter in </a:t>
            </a:r>
            <a:r>
              <a:rPr lang="en-US" b="1" dirty="0"/>
              <a:t>because of unbelief</a:t>
            </a:r>
            <a:r>
              <a:rPr lang="en-US" dirty="0"/>
              <a:t>.”</a:t>
            </a:r>
          </a:p>
        </p:txBody>
      </p:sp>
      <p:sp>
        <p:nvSpPr>
          <p:cNvPr id="4" name="Slide Number Placeholder 3"/>
          <p:cNvSpPr>
            <a:spLocks noGrp="1"/>
          </p:cNvSpPr>
          <p:nvPr>
            <p:ph type="sldNum" sz="quarter" idx="10"/>
          </p:nvPr>
        </p:nvSpPr>
        <p:spPr/>
        <p:txBody>
          <a:bodyPr/>
          <a:lstStyle/>
          <a:p>
            <a:fld id="{7408CDD9-CC0D-4B00-8224-9003C7B4C545}" type="slidenum">
              <a:rPr lang="en-US" smtClean="0"/>
              <a:t>5</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14:28-30</a:t>
            </a:r>
            <a:r>
              <a:rPr lang="en-US" dirty="0"/>
              <a:t> – “28 For which of you, desiring to build a tower, doth not first sit down and </a:t>
            </a:r>
            <a:r>
              <a:rPr lang="en-US" b="1" dirty="0"/>
              <a:t>count the cost</a:t>
            </a:r>
            <a:r>
              <a:rPr lang="en-US" dirty="0"/>
              <a:t>, whether he have (wherewith) to complete it? 29 Lest haply, when he hath laid a foundation, and is not able to finish, all that behold begin to mock him, 30 saying, This man began to build, and was not able to finish.”</a:t>
            </a:r>
          </a:p>
          <a:p>
            <a:r>
              <a:rPr lang="en-US" b="1" dirty="0"/>
              <a:t>Ecclesiastes 12:13</a:t>
            </a:r>
            <a:r>
              <a:rPr lang="en-US" dirty="0"/>
              <a:t> “(This is) the end of the matter; all hath been heard: fear God, and keep his commandments; for this is the whole (duty) of man.”</a:t>
            </a:r>
          </a:p>
        </p:txBody>
      </p:sp>
      <p:sp>
        <p:nvSpPr>
          <p:cNvPr id="4" name="Slide Number Placeholder 3"/>
          <p:cNvSpPr>
            <a:spLocks noGrp="1"/>
          </p:cNvSpPr>
          <p:nvPr>
            <p:ph type="sldNum" sz="quarter" idx="10"/>
          </p:nvPr>
        </p:nvSpPr>
        <p:spPr/>
        <p:txBody>
          <a:bodyPr/>
          <a:lstStyle/>
          <a:p>
            <a:fld id="{7408CDD9-CC0D-4B00-8224-9003C7B4C545}" type="slidenum">
              <a:rPr lang="en-US" smtClean="0"/>
              <a:t>6</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Corinthians 10:3-5</a:t>
            </a:r>
            <a:r>
              <a:rPr lang="en-US" dirty="0"/>
              <a:t> – “3 For though we walk in the flesh, we do not war according to the flesh 4 (for the weapons of our warfare are not of the flesh, but mighty before God to the casting down of strongholds), </a:t>
            </a:r>
          </a:p>
          <a:p>
            <a:r>
              <a:rPr lang="en-US" dirty="0"/>
              <a:t>5 casting down imaginations, and every high thing that is exalted against the knowledge of God, and </a:t>
            </a:r>
            <a:r>
              <a:rPr lang="en-US" b="1" dirty="0"/>
              <a:t>bringing every thought into captivity</a:t>
            </a:r>
            <a:r>
              <a:rPr lang="en-US" dirty="0"/>
              <a:t> to the obedience of Christ”</a:t>
            </a:r>
          </a:p>
          <a:p>
            <a:r>
              <a:rPr lang="en-US" b="1" dirty="0"/>
              <a:t>I John 5:2-3</a:t>
            </a:r>
            <a:r>
              <a:rPr lang="en-US" dirty="0"/>
              <a:t> – “2 Hereby we know that we love the children of God, when we love God and do his commandments. 3 For this is the love of God, that we keep his commandments: and </a:t>
            </a:r>
            <a:r>
              <a:rPr lang="en-US" b="1" dirty="0"/>
              <a:t>his commandments are not grievous.</a:t>
            </a:r>
            <a:r>
              <a:rPr lang="en-US" dirty="0"/>
              <a:t>”</a:t>
            </a:r>
          </a:p>
        </p:txBody>
      </p:sp>
      <p:sp>
        <p:nvSpPr>
          <p:cNvPr id="4" name="Slide Number Placeholder 3"/>
          <p:cNvSpPr>
            <a:spLocks noGrp="1"/>
          </p:cNvSpPr>
          <p:nvPr>
            <p:ph type="sldNum" sz="quarter" idx="10"/>
          </p:nvPr>
        </p:nvSpPr>
        <p:spPr/>
        <p:txBody>
          <a:bodyPr/>
          <a:lstStyle/>
          <a:p>
            <a:fld id="{7408CDD9-CC0D-4B00-8224-9003C7B4C545}" type="slidenum">
              <a:rPr lang="en-US" smtClean="0"/>
              <a:t>7</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2:21-23</a:t>
            </a:r>
            <a:r>
              <a:rPr lang="en-US" dirty="0"/>
              <a:t> – “21 thou therefore that teachest another, teachest thou not thyself? thou that preachest a man should not steal, dost thou steal? 22 thou that sayest a man should not commit adultery, dost thou commit adultery? thou that abhorrest idols, dost thou rob temples? 23 thou who gloriest in the law, through thy transgression of the law </a:t>
            </a:r>
            <a:r>
              <a:rPr lang="en-US" b="1" dirty="0"/>
              <a:t>dishonorest thou God</a:t>
            </a:r>
            <a:r>
              <a:rPr lang="en-US" dirty="0"/>
              <a:t>?”</a:t>
            </a:r>
          </a:p>
          <a:p>
            <a:r>
              <a:rPr lang="en-US" b="1" dirty="0"/>
              <a:t>Galatians 2:11-13</a:t>
            </a:r>
            <a:r>
              <a:rPr lang="en-US" dirty="0"/>
              <a:t> – “11 But when Cephas came to Antioch, I resisted him to the face, because he stood condemned. 12 For before that certain came from James, he ate with the Gentiles; but when they came, he drew back and separated himself, fearing them that were of the circumcision. 13 And the rest of the Jews </a:t>
            </a:r>
            <a:r>
              <a:rPr lang="en-US" b="1" dirty="0"/>
              <a:t>dissembled</a:t>
            </a:r>
            <a:r>
              <a:rPr lang="en-US" dirty="0"/>
              <a:t> likewise with him; insomuch that even Barnabas was carried away with their </a:t>
            </a:r>
            <a:r>
              <a:rPr lang="en-US" b="1" dirty="0"/>
              <a:t>dissimulation</a:t>
            </a:r>
            <a:r>
              <a:rPr lang="en-US" dirty="0"/>
              <a:t>.”</a:t>
            </a:r>
          </a:p>
        </p:txBody>
      </p:sp>
      <p:sp>
        <p:nvSpPr>
          <p:cNvPr id="4" name="Slide Number Placeholder 3"/>
          <p:cNvSpPr>
            <a:spLocks noGrp="1"/>
          </p:cNvSpPr>
          <p:nvPr>
            <p:ph type="sldNum" sz="quarter" idx="10"/>
          </p:nvPr>
        </p:nvSpPr>
        <p:spPr/>
        <p:txBody>
          <a:bodyPr/>
          <a:lstStyle/>
          <a:p>
            <a:fld id="{7408CDD9-CC0D-4B00-8224-9003C7B4C545}" type="slidenum">
              <a:rPr lang="en-US" smtClean="0"/>
              <a:t>8</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3:9-13</a:t>
            </a:r>
            <a:r>
              <a:rPr lang="en-US" dirty="0"/>
              <a:t> – “9 What then? are we better than they? No, in no wise: for we before laid to the charge both of Jews and Greeks, that they are all under sin; 10 as it is written, There is none righteous, no, not one; </a:t>
            </a:r>
          </a:p>
          <a:p>
            <a:r>
              <a:rPr lang="en-US" dirty="0"/>
              <a:t>11 There is none that understandeth, There is </a:t>
            </a:r>
            <a:r>
              <a:rPr lang="en-US" b="1" dirty="0"/>
              <a:t>none that seeketh after God</a:t>
            </a:r>
            <a:r>
              <a:rPr lang="en-US" dirty="0"/>
              <a:t>; 12 They have all turned aside, they are together become unprofitable; There is none that doeth good, no, not, so much as one: 13 Their </a:t>
            </a:r>
            <a:r>
              <a:rPr lang="en-US" b="1" dirty="0"/>
              <a:t>throat is an open sepulchre</a:t>
            </a:r>
            <a:r>
              <a:rPr lang="en-US" dirty="0"/>
              <a:t>; With their tongues they have used deceit: The poison of asps is under their lips”</a:t>
            </a:r>
          </a:p>
        </p:txBody>
      </p:sp>
      <p:sp>
        <p:nvSpPr>
          <p:cNvPr id="4" name="Slide Number Placeholder 3"/>
          <p:cNvSpPr>
            <a:spLocks noGrp="1"/>
          </p:cNvSpPr>
          <p:nvPr>
            <p:ph type="sldNum" sz="quarter" idx="10"/>
          </p:nvPr>
        </p:nvSpPr>
        <p:spPr/>
        <p:txBody>
          <a:bodyPr/>
          <a:lstStyle/>
          <a:p>
            <a:fld id="{7408CDD9-CC0D-4B00-8224-9003C7B4C545}" type="slidenum">
              <a:rPr lang="en-US" smtClean="0"/>
              <a:t>9</a:t>
            </a:fld>
            <a:endParaRPr lang="en-US"/>
          </a:p>
        </p:txBody>
      </p:sp>
      <p:sp>
        <p:nvSpPr>
          <p:cNvPr id="5" name="Date Placeholder 4"/>
          <p:cNvSpPr>
            <a:spLocks noGrp="1"/>
          </p:cNvSpPr>
          <p:nvPr>
            <p:ph type="dt" idx="11"/>
          </p:nvPr>
        </p:nvSpPr>
        <p:spPr/>
        <p:txBody>
          <a:bodyPr/>
          <a:lstStyle/>
          <a:p>
            <a:r>
              <a:rPr lang="en-US"/>
              <a:t>9/24/2023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59499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auto">
                  <a:spcBef>
                    <a:spcPts val="0"/>
                  </a:spcBef>
                  <a:spcAft>
                    <a:spcPts val="0"/>
                  </a:spcAft>
                  <a:defRPr/>
                </a:pPr>
                <a:endParaRPr lang="en-US">
                  <a:latin typeface="+mn-lt"/>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auto">
                  <a:spcBef>
                    <a:spcPts val="0"/>
                  </a:spcBef>
                  <a:spcAft>
                    <a:spcPts val="0"/>
                  </a:spcAft>
                  <a:defRPr/>
                </a:pPr>
                <a:endParaRPr lang="en-US">
                  <a:latin typeface="+mn-lt"/>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auto">
                  <a:spcBef>
                    <a:spcPts val="0"/>
                  </a:spcBef>
                  <a:spcAft>
                    <a:spcPts val="0"/>
                  </a:spcAft>
                  <a:defRPr/>
                </a:pPr>
                <a:endParaRPr lang="en-US">
                  <a:latin typeface="+mn-lt"/>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auto">
                  <a:spcBef>
                    <a:spcPts val="0"/>
                  </a:spcBef>
                  <a:spcAft>
                    <a:spcPts val="0"/>
                  </a:spcAft>
                  <a:defRPr/>
                </a:pPr>
                <a:endParaRPr lang="en-US">
                  <a:latin typeface="+mn-lt"/>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auto">
                  <a:spcBef>
                    <a:spcPts val="0"/>
                  </a:spcBef>
                  <a:spcAft>
                    <a:spcPts val="0"/>
                  </a:spcAft>
                  <a:defRPr/>
                </a:pPr>
                <a:endParaRPr lang="en-US">
                  <a:latin typeface="+mn-lt"/>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auto">
                <a:spcBef>
                  <a:spcPts val="0"/>
                </a:spcBef>
                <a:spcAft>
                  <a:spcPts val="0"/>
                </a:spcAft>
                <a:defRPr/>
              </a:pPr>
              <a:endParaRPr lang="en-US">
                <a:latin typeface="+mn-lt"/>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auto">
                <a:spcBef>
                  <a:spcPts val="0"/>
                </a:spcBef>
                <a:spcAft>
                  <a:spcPts val="0"/>
                </a:spcAft>
                <a:defRPr/>
              </a:pPr>
              <a:endParaRPr lang="en-US">
                <a:latin typeface="+mn-lt"/>
              </a:endParaRPr>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fld id="{9977D846-F1E8-41BF-86B5-F766EBB97E1C}" type="datetimeFigureOut">
              <a:rPr lang="en-US"/>
              <a:pPr>
                <a:defRPr/>
              </a:pPr>
              <a:t>9/23/2023</a:t>
            </a:fld>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EF94A48B-9804-43EB-BAA1-33CEF906919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fld id="{01945C0B-1754-49B4-9A1F-D0F527036D46}" type="datetimeFigureOut">
              <a:rPr lang="en-US"/>
              <a:pPr>
                <a:defRPr/>
              </a:pPr>
              <a:t>9/23/2023</a:t>
            </a:fld>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837E113-7366-4892-A3E5-3AA65B370C62}"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fld id="{9C7D2BBC-C215-47EF-A9B8-07B4EEC16030}" type="datetimeFigureOut">
              <a:rPr lang="en-US"/>
              <a:pPr>
                <a:defRPr/>
              </a:pPr>
              <a:t>9/23/2023</a:t>
            </a:fld>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DF0410E4-61AB-4977-B3F6-367B473CC650}"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fld id="{84E57ADE-8D51-471E-B37E-5270E66540FE}" type="datetimeFigureOut">
              <a:rPr lang="en-US"/>
              <a:pPr>
                <a:defRPr/>
              </a:pPr>
              <a:t>9/23/2023</a:t>
            </a:fld>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64D18DA8-5ED3-4729-979B-AB6E5D493AEB}"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fld id="{BDD07975-70DD-47E8-A1C6-DC9FBFD29B4E}" type="datetimeFigureOut">
              <a:rPr lang="en-US"/>
              <a:pPr>
                <a:defRPr/>
              </a:pPr>
              <a:t>9/23/2023</a:t>
            </a:fld>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5CF5DC4-1584-44F7-AA86-5F93985FAA55}"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fld id="{DFCF1FB4-D1E7-41D2-AAE0-38439C02EC62}" type="datetimeFigureOut">
              <a:rPr lang="en-US"/>
              <a:pPr>
                <a:defRPr/>
              </a:pPr>
              <a:t>9/23/2023</a:t>
            </a:fld>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23B4567E-081E-4F9C-A2DB-4AB2559AB740}"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dt" sz="half" idx="10"/>
          </p:nvPr>
        </p:nvSpPr>
        <p:spPr>
          <a:ln/>
        </p:spPr>
        <p:txBody>
          <a:bodyPr/>
          <a:lstStyle>
            <a:lvl1pPr>
              <a:defRPr/>
            </a:lvl1pPr>
          </a:lstStyle>
          <a:p>
            <a:pPr>
              <a:defRPr/>
            </a:pPr>
            <a:fld id="{088CEBA3-A4BA-4C96-B877-B0BFFC7E9C83}" type="datetimeFigureOut">
              <a:rPr lang="en-US"/>
              <a:pPr>
                <a:defRPr/>
              </a:pPr>
              <a:t>9/23/2023</a:t>
            </a:fld>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25F18656-8A77-4805-97F2-67108B2C8306}"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a:ln/>
        </p:spPr>
        <p:txBody>
          <a:bodyPr/>
          <a:lstStyle>
            <a:lvl1pPr>
              <a:defRPr/>
            </a:lvl1pPr>
          </a:lstStyle>
          <a:p>
            <a:pPr>
              <a:defRPr/>
            </a:pPr>
            <a:fld id="{B1140C57-65EB-4C39-9D4C-78D742C72AE1}" type="datetimeFigureOut">
              <a:rPr lang="en-US"/>
              <a:pPr>
                <a:defRPr/>
              </a:pPr>
              <a:t>9/23/2023</a:t>
            </a:fld>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C37B6041-1F86-4610-877A-CAB5B477AAC1}"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fld id="{5BBFC52E-6477-481E-AC87-347EBEC1F6C8}" type="datetimeFigureOut">
              <a:rPr lang="en-US"/>
              <a:pPr>
                <a:defRPr/>
              </a:pPr>
              <a:t>9/23/2023</a:t>
            </a:fld>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DC4B714A-1367-4D3E-9259-B4A8199D5C65}"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fld id="{6B96FFBE-5D3D-42A9-8E41-0C5CD9416CC9}" type="datetimeFigureOut">
              <a:rPr lang="en-US"/>
              <a:pPr>
                <a:defRPr/>
              </a:pPr>
              <a:t>9/23/2023</a:t>
            </a:fld>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4623B725-6245-4DA3-B629-33F73F4E1C54}"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fld id="{CF5DC60A-835C-4D25-BE82-1B8275C75F19}" type="datetimeFigureOut">
              <a:rPr lang="en-US"/>
              <a:pPr>
                <a:defRPr/>
              </a:pPr>
              <a:t>9/23/2023</a:t>
            </a:fld>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298A6FB1-DAC1-4863-ADDA-AF52BD9FDD05}"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Arial" charset="0"/>
              </a:defRPr>
            </a:lvl1pPr>
          </a:lstStyle>
          <a:p>
            <a:pPr>
              <a:defRPr/>
            </a:pPr>
            <a:fld id="{B9D91816-5B2F-4374-862D-3B5C9BC078D0}" type="datetimeFigureOut">
              <a:rPr lang="en-US"/>
              <a:pPr>
                <a:defRPr/>
              </a:pPr>
              <a:t>9/23/2023</a:t>
            </a:fld>
            <a:endParaRPr lang="en-US"/>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Arial" charset="0"/>
              </a:defRPr>
            </a:lvl1pPr>
          </a:lstStyle>
          <a:p>
            <a:pPr>
              <a:defRPr/>
            </a:pPr>
            <a:fld id="{5D79042C-6ADF-4A2A-A614-801AAE109A3C}"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auto">
                  <a:spcBef>
                    <a:spcPts val="0"/>
                  </a:spcBef>
                  <a:spcAft>
                    <a:spcPts val="0"/>
                  </a:spcAft>
                  <a:defRPr/>
                </a:pPr>
                <a:endParaRPr lang="en-US">
                  <a:latin typeface="+mn-lt"/>
                </a:endParaRPr>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auto">
                  <a:spcBef>
                    <a:spcPts val="0"/>
                  </a:spcBef>
                  <a:spcAft>
                    <a:spcPts val="0"/>
                  </a:spcAft>
                  <a:defRPr/>
                </a:pPr>
                <a:endParaRPr lang="en-US">
                  <a:latin typeface="+mn-lt"/>
                </a:endParaRPr>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auto">
                  <a:spcBef>
                    <a:spcPts val="0"/>
                  </a:spcBef>
                  <a:spcAft>
                    <a:spcPts val="0"/>
                  </a:spcAft>
                  <a:defRPr/>
                </a:pPr>
                <a:endParaRPr lang="en-US">
                  <a:latin typeface="+mn-lt"/>
                </a:endParaRPr>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auto">
                  <a:spcBef>
                    <a:spcPts val="0"/>
                  </a:spcBef>
                  <a:spcAft>
                    <a:spcPts val="0"/>
                  </a:spcAft>
                  <a:defRPr/>
                </a:pPr>
                <a:endParaRPr lang="en-US">
                  <a:latin typeface="+mn-lt"/>
                </a:endParaRPr>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auto">
                  <a:spcBef>
                    <a:spcPts val="0"/>
                  </a:spcBef>
                  <a:spcAft>
                    <a:spcPts val="0"/>
                  </a:spcAft>
                  <a:defRPr/>
                </a:pPr>
                <a:endParaRPr lang="en-US">
                  <a:latin typeface="+mn-lt"/>
                </a:endParaRPr>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auto">
                <a:spcBef>
                  <a:spcPts val="0"/>
                </a:spcBef>
                <a:spcAft>
                  <a:spcPts val="0"/>
                </a:spcAft>
                <a:defRPr/>
              </a:pPr>
              <a:endParaRPr lang="en-US">
                <a:latin typeface="+mn-lt"/>
              </a:endParaRPr>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auto">
                <a:spcBef>
                  <a:spcPts val="0"/>
                </a:spcBef>
                <a:spcAft>
                  <a:spcPts val="0"/>
                </a:spcAft>
                <a:defRPr/>
              </a:pPr>
              <a:endParaRPr lang="en-US">
                <a:latin typeface="+mn-lt"/>
              </a:endParaRPr>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fontAlgn="auto" hangingPunct="1">
              <a:spcBef>
                <a:spcPts val="0"/>
              </a:spcBef>
              <a:spcAft>
                <a:spcPts val="0"/>
              </a:spcAft>
              <a:defRPr sz="1200">
                <a:latin typeface="Arial" charset="0"/>
              </a:defRPr>
            </a:lvl1pPr>
          </a:lstStyle>
          <a:p>
            <a:pPr>
              <a:defRPr/>
            </a:pPr>
            <a:endParaRPr lang="en-US"/>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1484012" y="2100805"/>
            <a:ext cx="6172200" cy="1192714"/>
          </a:xfrm>
        </p:spPr>
        <p:txBody>
          <a:bodyPr>
            <a:normAutofit/>
          </a:bodyPr>
          <a:lstStyle/>
          <a:p>
            <a:pPr eaLnBrk="1" hangingPunct="1">
              <a:defRPr/>
            </a:pPr>
            <a:r>
              <a:rPr lang="en-US" sz="7200" b="0" dirty="0">
                <a:effectLst>
                  <a:outerShdw blurRad="38100" dist="38100" dir="2700000" algn="tl">
                    <a:srgbClr val="000000">
                      <a:alpha val="43137"/>
                    </a:srgbClr>
                  </a:outerShdw>
                </a:effectLst>
                <a:latin typeface="Times New Roman" pitchFamily="18" charset="0"/>
                <a:cs typeface="Times New Roman" pitchFamily="18" charset="0"/>
              </a:rPr>
              <a:t>Difficult Things</a:t>
            </a:r>
          </a:p>
        </p:txBody>
      </p:sp>
      <p:sp>
        <p:nvSpPr>
          <p:cNvPr id="3" name="Subtitle 2"/>
          <p:cNvSpPr>
            <a:spLocks noGrp="1"/>
          </p:cNvSpPr>
          <p:nvPr>
            <p:ph type="subTitle" sz="quarter" idx="1"/>
          </p:nvPr>
        </p:nvSpPr>
        <p:spPr>
          <a:xfrm>
            <a:off x="2788465" y="3886200"/>
            <a:ext cx="3581400" cy="838200"/>
          </a:xfrm>
        </p:spPr>
        <p:txBody>
          <a:bodyPr>
            <a:normAutofit/>
          </a:bodyPr>
          <a:lstStyle/>
          <a:p>
            <a:pPr eaLnBrk="1" hangingPunct="1">
              <a:defRPr/>
            </a:pPr>
            <a:r>
              <a:rPr lang="en-US" sz="4800" dirty="0">
                <a:effectLst>
                  <a:outerShdw blurRad="38100" dist="38100" dir="2700000" algn="tl">
                    <a:srgbClr val="000000">
                      <a:alpha val="43137"/>
                    </a:srgbClr>
                  </a:outerShdw>
                </a:effectLst>
              </a:rPr>
              <a:t>Isaiah 55:6-13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9895" y="152400"/>
            <a:ext cx="8543105" cy="1084285"/>
          </a:xfrm>
        </p:spPr>
        <p:txBody>
          <a:bodyPr>
            <a:normAutofit/>
          </a:bodyPr>
          <a:lstStyle/>
          <a:p>
            <a:pPr algn="l" eaLnBrk="1" hangingPunct="1">
              <a:defRPr/>
            </a:pPr>
            <a:r>
              <a:rPr lang="en-US" b="0" dirty="0">
                <a:effectLst>
                  <a:outerShdw blurRad="38100" dist="38100" dir="2700000" algn="tl">
                    <a:srgbClr val="000000">
                      <a:alpha val="43137"/>
                    </a:srgbClr>
                  </a:outerShdw>
                </a:effectLst>
                <a:latin typeface="Times New Roman" pitchFamily="18" charset="0"/>
                <a:cs typeface="Times New Roman" pitchFamily="18" charset="0"/>
              </a:rPr>
              <a:t>Church Discipline</a:t>
            </a:r>
          </a:p>
        </p:txBody>
      </p:sp>
      <p:sp>
        <p:nvSpPr>
          <p:cNvPr id="3" name="Subtitle 2"/>
          <p:cNvSpPr>
            <a:spLocks noGrp="1"/>
          </p:cNvSpPr>
          <p:nvPr>
            <p:ph type="subTitle" sz="quarter" idx="1"/>
          </p:nvPr>
        </p:nvSpPr>
        <p:spPr>
          <a:xfrm>
            <a:off x="228600" y="1482090"/>
            <a:ext cx="8686800" cy="3231654"/>
          </a:xfrm>
        </p:spPr>
        <p:txBody>
          <a:bodyPr wrap="square">
            <a:spAutoFit/>
          </a:bodyPr>
          <a:lstStyle/>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“I don’t think that’s right”</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I John 4:16 – God is love</a:t>
            </a:r>
          </a:p>
          <a:p>
            <a:pPr lvl="2" indent="-283464" eaLnBrk="1" hangingPunct="1">
              <a:spcBef>
                <a:spcPts val="0"/>
              </a:spcBef>
              <a:buClrTx/>
              <a:buSzPct val="100000"/>
              <a:buFont typeface="Arial" pitchFamily="34" charset="0"/>
              <a:buChar char="•"/>
              <a:defRPr/>
            </a:pPr>
            <a:r>
              <a:rPr lang="en-US" sz="3600" dirty="0">
                <a:effectLst/>
                <a:latin typeface="Times New Roman" pitchFamily="18" charset="0"/>
                <a:cs typeface="Times New Roman" pitchFamily="18" charset="0"/>
              </a:rPr>
              <a:t>Read the entire chapter</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Romans 11:19-23 – the goodness and severity of God</a:t>
            </a:r>
            <a:endParaRPr lang="en-US" sz="4000" dirty="0">
              <a:effectLst/>
              <a:latin typeface="PCSB Greek" pitchFamily="34" charset="0"/>
              <a:cs typeface="Times New Roman" pitchFamily="18" charset="0"/>
            </a:endParaRPr>
          </a:p>
        </p:txBody>
      </p:sp>
    </p:spTree>
    <p:extLst>
      <p:ext uri="{BB962C8B-B14F-4D97-AF65-F5344CB8AC3E}">
        <p14:creationId xmlns:p14="http://schemas.microsoft.com/office/powerpoint/2010/main" val="374392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9895" y="152400"/>
            <a:ext cx="8543105" cy="1084285"/>
          </a:xfrm>
        </p:spPr>
        <p:txBody>
          <a:bodyPr>
            <a:normAutofit/>
          </a:bodyPr>
          <a:lstStyle/>
          <a:p>
            <a:pPr algn="l" eaLnBrk="1" hangingPunct="1">
              <a:defRPr/>
            </a:pPr>
            <a:r>
              <a:rPr lang="en-US" b="0" dirty="0">
                <a:effectLst>
                  <a:outerShdw blurRad="38100" dist="38100" dir="2700000" algn="tl">
                    <a:srgbClr val="000000">
                      <a:alpha val="43137"/>
                    </a:srgbClr>
                  </a:outerShdw>
                </a:effectLst>
                <a:latin typeface="Times New Roman" pitchFamily="18" charset="0"/>
                <a:cs typeface="Times New Roman" pitchFamily="18" charset="0"/>
              </a:rPr>
              <a:t>Church Discipline</a:t>
            </a:r>
          </a:p>
        </p:txBody>
      </p:sp>
      <p:sp>
        <p:nvSpPr>
          <p:cNvPr id="3" name="Subtitle 2"/>
          <p:cNvSpPr>
            <a:spLocks noGrp="1"/>
          </p:cNvSpPr>
          <p:nvPr>
            <p:ph type="subTitle" sz="quarter" idx="1"/>
          </p:nvPr>
        </p:nvSpPr>
        <p:spPr>
          <a:xfrm>
            <a:off x="228600" y="1482090"/>
            <a:ext cx="8686800" cy="3170099"/>
          </a:xfrm>
        </p:spPr>
        <p:txBody>
          <a:bodyPr wrap="square">
            <a:spAutoFit/>
          </a:bodyPr>
          <a:lstStyle/>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Commanded</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II Thessalonians 3:6,14 – command you</a:t>
            </a:r>
          </a:p>
          <a:p>
            <a:pPr lvl="2" indent="-283464" eaLnBrk="1" hangingPunct="1">
              <a:spcBef>
                <a:spcPts val="0"/>
              </a:spcBef>
              <a:buClrTx/>
              <a:buSzPct val="100000"/>
              <a:buFont typeface="Arial" pitchFamily="34" charset="0"/>
              <a:buChar char="•"/>
              <a:defRPr/>
            </a:pPr>
            <a:r>
              <a:rPr lang="en-US" sz="3600" dirty="0">
                <a:effectLst/>
                <a:latin typeface="Times New Roman" pitchFamily="18" charset="0"/>
                <a:cs typeface="Times New Roman" pitchFamily="18" charset="0"/>
              </a:rPr>
              <a:t>Withdraw yourselves</a:t>
            </a:r>
          </a:p>
          <a:p>
            <a:pPr lvl="2" indent="-283464" eaLnBrk="1" hangingPunct="1">
              <a:spcBef>
                <a:spcPts val="0"/>
              </a:spcBef>
              <a:buClrTx/>
              <a:buSzPct val="100000"/>
              <a:buFont typeface="Arial" pitchFamily="34" charset="0"/>
              <a:buChar char="•"/>
              <a:defRPr/>
            </a:pPr>
            <a:r>
              <a:rPr lang="en-US" sz="3600" dirty="0">
                <a:effectLst/>
                <a:latin typeface="Times New Roman" pitchFamily="18" charset="0"/>
                <a:cs typeface="Times New Roman" pitchFamily="18" charset="0"/>
              </a:rPr>
              <a:t>Have no company</a:t>
            </a:r>
          </a:p>
        </p:txBody>
      </p:sp>
    </p:spTree>
    <p:extLst>
      <p:ext uri="{BB962C8B-B14F-4D97-AF65-F5344CB8AC3E}">
        <p14:creationId xmlns:p14="http://schemas.microsoft.com/office/powerpoint/2010/main" val="171201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9895" y="152400"/>
            <a:ext cx="8543105" cy="1084285"/>
          </a:xfrm>
        </p:spPr>
        <p:txBody>
          <a:bodyPr>
            <a:normAutofit/>
          </a:bodyPr>
          <a:lstStyle/>
          <a:p>
            <a:pPr algn="l" eaLnBrk="1" hangingPunct="1">
              <a:defRPr/>
            </a:pPr>
            <a:r>
              <a:rPr lang="en-US" b="0" dirty="0">
                <a:effectLst>
                  <a:outerShdw blurRad="38100" dist="38100" dir="2700000" algn="tl">
                    <a:srgbClr val="000000">
                      <a:alpha val="43137"/>
                    </a:srgbClr>
                  </a:outerShdw>
                </a:effectLst>
                <a:latin typeface="Times New Roman" pitchFamily="18" charset="0"/>
                <a:cs typeface="Times New Roman" pitchFamily="18" charset="0"/>
              </a:rPr>
              <a:t>Church Discipline</a:t>
            </a:r>
          </a:p>
        </p:txBody>
      </p:sp>
      <p:sp>
        <p:nvSpPr>
          <p:cNvPr id="3" name="Subtitle 2"/>
          <p:cNvSpPr>
            <a:spLocks noGrp="1"/>
          </p:cNvSpPr>
          <p:nvPr>
            <p:ph type="subTitle" sz="quarter" idx="1"/>
          </p:nvPr>
        </p:nvSpPr>
        <p:spPr>
          <a:xfrm>
            <a:off x="228600" y="1482090"/>
            <a:ext cx="8686800" cy="4770537"/>
          </a:xfrm>
        </p:spPr>
        <p:txBody>
          <a:bodyPr wrap="square">
            <a:spAutoFit/>
          </a:bodyPr>
          <a:lstStyle/>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Commanded</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I Corinthians 5:1-13 – may be saved</a:t>
            </a:r>
          </a:p>
          <a:p>
            <a:pPr lvl="2" indent="-283464" eaLnBrk="1" hangingPunct="1">
              <a:spcBef>
                <a:spcPts val="0"/>
              </a:spcBef>
              <a:buClrTx/>
              <a:buSzPct val="100000"/>
              <a:buFont typeface="Arial" pitchFamily="34" charset="0"/>
              <a:buChar char="•"/>
              <a:defRPr/>
            </a:pPr>
            <a:r>
              <a:rPr lang="en-US" sz="3600" dirty="0">
                <a:effectLst/>
                <a:latin typeface="Times New Roman" pitchFamily="18" charset="0"/>
                <a:cs typeface="Times New Roman" pitchFamily="18" charset="0"/>
              </a:rPr>
              <a:t>Taken away</a:t>
            </a:r>
          </a:p>
          <a:p>
            <a:pPr lvl="2" indent="-283464" eaLnBrk="1" hangingPunct="1">
              <a:spcBef>
                <a:spcPts val="0"/>
              </a:spcBef>
              <a:buClrTx/>
              <a:buSzPct val="100000"/>
              <a:buFont typeface="Arial" pitchFamily="34" charset="0"/>
              <a:buChar char="•"/>
              <a:defRPr/>
            </a:pPr>
            <a:r>
              <a:rPr lang="en-US" sz="3600" dirty="0">
                <a:effectLst/>
                <a:latin typeface="Times New Roman" pitchFamily="18" charset="0"/>
                <a:cs typeface="Times New Roman" pitchFamily="18" charset="0"/>
              </a:rPr>
              <a:t>Deliver such a one</a:t>
            </a:r>
          </a:p>
          <a:p>
            <a:pPr lvl="2" indent="-283464" eaLnBrk="1" hangingPunct="1">
              <a:spcBef>
                <a:spcPts val="0"/>
              </a:spcBef>
              <a:buClrTx/>
              <a:buSzPct val="100000"/>
              <a:buFont typeface="Arial" pitchFamily="34" charset="0"/>
              <a:buChar char="•"/>
              <a:defRPr/>
            </a:pPr>
            <a:r>
              <a:rPr lang="en-US" sz="3600" dirty="0">
                <a:effectLst/>
                <a:latin typeface="Times New Roman" pitchFamily="18" charset="0"/>
                <a:cs typeface="Times New Roman" pitchFamily="18" charset="0"/>
              </a:rPr>
              <a:t>Purge out</a:t>
            </a:r>
          </a:p>
          <a:p>
            <a:pPr lvl="2" indent="-283464" eaLnBrk="1" hangingPunct="1">
              <a:spcBef>
                <a:spcPts val="0"/>
              </a:spcBef>
              <a:buClrTx/>
              <a:buSzPct val="100000"/>
              <a:buFont typeface="Arial" pitchFamily="34" charset="0"/>
              <a:buChar char="•"/>
              <a:defRPr/>
            </a:pPr>
            <a:r>
              <a:rPr lang="en-US" sz="3600" dirty="0">
                <a:effectLst/>
                <a:latin typeface="Times New Roman" pitchFamily="18" charset="0"/>
                <a:cs typeface="Times New Roman" pitchFamily="18" charset="0"/>
              </a:rPr>
              <a:t>Not to keep company</a:t>
            </a:r>
          </a:p>
          <a:p>
            <a:pPr lvl="2" indent="-283464" eaLnBrk="1" hangingPunct="1">
              <a:spcBef>
                <a:spcPts val="0"/>
              </a:spcBef>
              <a:buClrTx/>
              <a:buSzPct val="100000"/>
              <a:buFont typeface="Arial" pitchFamily="34" charset="0"/>
              <a:buChar char="•"/>
              <a:defRPr/>
            </a:pPr>
            <a:r>
              <a:rPr lang="en-US" sz="3600" dirty="0">
                <a:effectLst/>
                <a:latin typeface="Times New Roman" pitchFamily="18" charset="0"/>
                <a:cs typeface="Times New Roman" pitchFamily="18" charset="0"/>
              </a:rPr>
              <a:t>No, not to eat</a:t>
            </a:r>
          </a:p>
          <a:p>
            <a:pPr lvl="2" indent="-283464" eaLnBrk="1" hangingPunct="1">
              <a:spcBef>
                <a:spcPts val="0"/>
              </a:spcBef>
              <a:buClrTx/>
              <a:buSzPct val="100000"/>
              <a:buFont typeface="Arial" pitchFamily="34" charset="0"/>
              <a:buChar char="•"/>
              <a:defRPr/>
            </a:pPr>
            <a:r>
              <a:rPr lang="en-US" sz="3600" dirty="0">
                <a:effectLst/>
                <a:latin typeface="Times New Roman" pitchFamily="18" charset="0"/>
                <a:cs typeface="Times New Roman" pitchFamily="18" charset="0"/>
              </a:rPr>
              <a:t>Put away the wicked</a:t>
            </a:r>
          </a:p>
        </p:txBody>
      </p:sp>
    </p:spTree>
    <p:extLst>
      <p:ext uri="{BB962C8B-B14F-4D97-AF65-F5344CB8AC3E}">
        <p14:creationId xmlns:p14="http://schemas.microsoft.com/office/powerpoint/2010/main" val="3153246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9895" y="152400"/>
            <a:ext cx="8543105" cy="1084285"/>
          </a:xfrm>
        </p:spPr>
        <p:txBody>
          <a:bodyPr>
            <a:normAutofit/>
          </a:bodyPr>
          <a:lstStyle/>
          <a:p>
            <a:pPr algn="l" eaLnBrk="1" hangingPunct="1">
              <a:defRPr/>
            </a:pPr>
            <a:r>
              <a:rPr lang="en-US" b="0" dirty="0">
                <a:effectLst>
                  <a:outerShdw blurRad="38100" dist="38100" dir="2700000" algn="tl">
                    <a:srgbClr val="000000">
                      <a:alpha val="43137"/>
                    </a:srgbClr>
                  </a:outerShdw>
                </a:effectLst>
                <a:latin typeface="Times New Roman" pitchFamily="18" charset="0"/>
                <a:cs typeface="Times New Roman" pitchFamily="18" charset="0"/>
              </a:rPr>
              <a:t>Church Discipline</a:t>
            </a:r>
          </a:p>
        </p:txBody>
      </p:sp>
      <p:sp>
        <p:nvSpPr>
          <p:cNvPr id="3" name="Subtitle 2"/>
          <p:cNvSpPr>
            <a:spLocks noGrp="1"/>
          </p:cNvSpPr>
          <p:nvPr>
            <p:ph type="subTitle" sz="quarter" idx="1"/>
          </p:nvPr>
        </p:nvSpPr>
        <p:spPr>
          <a:xfrm>
            <a:off x="228600" y="1482090"/>
            <a:ext cx="8686800" cy="2677656"/>
          </a:xfrm>
        </p:spPr>
        <p:txBody>
          <a:bodyPr wrap="square">
            <a:spAutoFit/>
          </a:bodyPr>
          <a:lstStyle/>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Our attitude</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II Thessalonians 3:15 – as a brother</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II Corinthians 2:6-9 – forgive him … comfort him … confirm your love</a:t>
            </a:r>
          </a:p>
        </p:txBody>
      </p:sp>
    </p:spTree>
    <p:extLst>
      <p:ext uri="{BB962C8B-B14F-4D97-AF65-F5344CB8AC3E}">
        <p14:creationId xmlns:p14="http://schemas.microsoft.com/office/powerpoint/2010/main" val="2369823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9895" y="152400"/>
            <a:ext cx="8543105" cy="1084285"/>
          </a:xfrm>
        </p:spPr>
        <p:txBody>
          <a:bodyPr>
            <a:normAutofit/>
          </a:bodyPr>
          <a:lstStyle/>
          <a:p>
            <a:pPr algn="l" eaLnBrk="1" hangingPunct="1">
              <a:defRPr/>
            </a:pPr>
            <a:r>
              <a:rPr lang="en-US" b="0" dirty="0">
                <a:effectLst>
                  <a:outerShdw blurRad="38100" dist="38100" dir="2700000" algn="tl">
                    <a:srgbClr val="000000">
                      <a:alpha val="43137"/>
                    </a:srgbClr>
                  </a:outerShdw>
                </a:effectLst>
                <a:latin typeface="Times New Roman" pitchFamily="18" charset="0"/>
                <a:cs typeface="Times New Roman" pitchFamily="18" charset="0"/>
              </a:rPr>
              <a:t>Repentance</a:t>
            </a:r>
          </a:p>
        </p:txBody>
      </p:sp>
      <p:sp>
        <p:nvSpPr>
          <p:cNvPr id="3" name="Subtitle 2"/>
          <p:cNvSpPr>
            <a:spLocks noGrp="1"/>
          </p:cNvSpPr>
          <p:nvPr>
            <p:ph type="subTitle" sz="quarter" idx="1"/>
          </p:nvPr>
        </p:nvSpPr>
        <p:spPr>
          <a:xfrm>
            <a:off x="228600" y="1482090"/>
            <a:ext cx="8686800" cy="2062103"/>
          </a:xfrm>
        </p:spPr>
        <p:txBody>
          <a:bodyPr wrap="square">
            <a:spAutoFit/>
          </a:bodyPr>
          <a:lstStyle/>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This can be difficult</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Matthew 19:21-22 – he went away sorrowful</a:t>
            </a:r>
            <a:endParaRPr lang="en-US" sz="4000" i="1"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23913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9895" y="152400"/>
            <a:ext cx="8543105" cy="1084285"/>
          </a:xfrm>
        </p:spPr>
        <p:txBody>
          <a:bodyPr>
            <a:normAutofit/>
          </a:bodyPr>
          <a:lstStyle/>
          <a:p>
            <a:pPr algn="l" eaLnBrk="1" hangingPunct="1">
              <a:defRPr/>
            </a:pPr>
            <a:r>
              <a:rPr lang="en-US" b="0" dirty="0">
                <a:effectLst>
                  <a:outerShdw blurRad="38100" dist="38100" dir="2700000" algn="tl">
                    <a:srgbClr val="000000">
                      <a:alpha val="43137"/>
                    </a:srgbClr>
                  </a:outerShdw>
                </a:effectLst>
                <a:latin typeface="Times New Roman" pitchFamily="18" charset="0"/>
                <a:cs typeface="Times New Roman" pitchFamily="18" charset="0"/>
              </a:rPr>
              <a:t>Repentance</a:t>
            </a:r>
          </a:p>
        </p:txBody>
      </p:sp>
      <p:sp>
        <p:nvSpPr>
          <p:cNvPr id="3" name="Subtitle 2"/>
          <p:cNvSpPr>
            <a:spLocks noGrp="1"/>
          </p:cNvSpPr>
          <p:nvPr>
            <p:ph type="subTitle" sz="quarter" idx="1"/>
          </p:nvPr>
        </p:nvSpPr>
        <p:spPr>
          <a:xfrm>
            <a:off x="228600" y="1482090"/>
            <a:ext cx="8686800" cy="3477875"/>
          </a:xfrm>
        </p:spPr>
        <p:txBody>
          <a:bodyPr wrap="square">
            <a:spAutoFit/>
          </a:bodyPr>
          <a:lstStyle/>
          <a:p>
            <a:pPr marL="288925" indent="-288925" algn="l" eaLnBrk="1" hangingPunct="1">
              <a:spcBef>
                <a:spcPts val="0"/>
              </a:spcBef>
              <a:buClrTx/>
              <a:buSzPct val="100000"/>
              <a:buFont typeface="Arial" pitchFamily="34" charset="0"/>
              <a:buChar char="•"/>
              <a:defRPr/>
            </a:pPr>
            <a:r>
              <a:rPr lang="en-US" sz="4400" dirty="0" err="1">
                <a:effectLst/>
                <a:latin typeface="PCSB Greek" pitchFamily="34" charset="0"/>
                <a:cs typeface="Times New Roman" pitchFamily="18" charset="0"/>
              </a:rPr>
              <a:t>metanoevo</a:t>
            </a:r>
            <a:r>
              <a:rPr lang="en-US" sz="4400" dirty="0">
                <a:effectLst/>
                <a:latin typeface="PCSB Greek" pitchFamily="34" charset="0"/>
                <a:cs typeface="Times New Roman" pitchFamily="18" charset="0"/>
              </a:rPr>
              <a:t> </a:t>
            </a:r>
            <a:r>
              <a:rPr lang="en-US" sz="4400" dirty="0">
                <a:effectLst/>
                <a:latin typeface="Times New Roman" pitchFamily="18" charset="0"/>
                <a:cs typeface="Times New Roman" pitchFamily="18" charset="0"/>
              </a:rPr>
              <a:t>– “implying pious sorrow for unbelief and sin and a turning from them unto God and the gospel of Christ” </a:t>
            </a:r>
            <a:r>
              <a:rPr lang="en-US" sz="4400" i="1" dirty="0">
                <a:effectLst/>
                <a:latin typeface="Times New Roman" pitchFamily="18" charset="0"/>
                <a:cs typeface="Times New Roman" pitchFamily="18" charset="0"/>
              </a:rPr>
              <a:t>(The Complete Word Study Dictionary)</a:t>
            </a:r>
          </a:p>
        </p:txBody>
      </p:sp>
    </p:spTree>
    <p:extLst>
      <p:ext uri="{BB962C8B-B14F-4D97-AF65-F5344CB8AC3E}">
        <p14:creationId xmlns:p14="http://schemas.microsoft.com/office/powerpoint/2010/main" val="1520952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9895" y="152400"/>
            <a:ext cx="8543105" cy="1084285"/>
          </a:xfrm>
        </p:spPr>
        <p:txBody>
          <a:bodyPr>
            <a:normAutofit/>
          </a:bodyPr>
          <a:lstStyle/>
          <a:p>
            <a:pPr algn="l" eaLnBrk="1" hangingPunct="1">
              <a:defRPr/>
            </a:pPr>
            <a:r>
              <a:rPr lang="en-US" b="0" dirty="0">
                <a:effectLst>
                  <a:outerShdw blurRad="38100" dist="38100" dir="2700000" algn="tl">
                    <a:srgbClr val="000000">
                      <a:alpha val="43137"/>
                    </a:srgbClr>
                  </a:outerShdw>
                </a:effectLst>
                <a:latin typeface="Times New Roman" pitchFamily="18" charset="0"/>
                <a:cs typeface="Times New Roman" pitchFamily="18" charset="0"/>
              </a:rPr>
              <a:t>Repentance</a:t>
            </a:r>
          </a:p>
        </p:txBody>
      </p:sp>
      <p:sp>
        <p:nvSpPr>
          <p:cNvPr id="3" name="Subtitle 2"/>
          <p:cNvSpPr>
            <a:spLocks noGrp="1"/>
          </p:cNvSpPr>
          <p:nvPr>
            <p:ph type="subTitle" sz="quarter" idx="1"/>
          </p:nvPr>
        </p:nvSpPr>
        <p:spPr>
          <a:xfrm>
            <a:off x="228600" y="1482090"/>
            <a:ext cx="8686800" cy="3785652"/>
          </a:xfrm>
        </p:spPr>
        <p:txBody>
          <a:bodyPr wrap="square">
            <a:spAutoFit/>
          </a:bodyPr>
          <a:lstStyle/>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Acts 3:19 – turn again</a:t>
            </a:r>
          </a:p>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Acts 8:22 – wickedness</a:t>
            </a:r>
          </a:p>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II Corinthians 7:9-11 – godly sorrow worketh repentance unto salvation</a:t>
            </a:r>
            <a:endParaRPr lang="en-US" sz="40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189944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9895" y="152400"/>
            <a:ext cx="8543105" cy="1084285"/>
          </a:xfrm>
        </p:spPr>
        <p:txBody>
          <a:bodyPr>
            <a:normAutofit/>
          </a:bodyPr>
          <a:lstStyle/>
          <a:p>
            <a:pPr algn="l" eaLnBrk="1" hangingPunct="1">
              <a:defRPr/>
            </a:pPr>
            <a:r>
              <a:rPr lang="en-US" b="0" dirty="0">
                <a:effectLst>
                  <a:outerShdw blurRad="38100" dist="38100" dir="2700000" algn="tl">
                    <a:srgbClr val="000000">
                      <a:alpha val="43137"/>
                    </a:srgbClr>
                  </a:outerShdw>
                </a:effectLst>
                <a:latin typeface="Times New Roman" pitchFamily="18" charset="0"/>
                <a:cs typeface="Times New Roman" pitchFamily="18" charset="0"/>
              </a:rPr>
              <a:t>Repentance</a:t>
            </a:r>
          </a:p>
        </p:txBody>
      </p:sp>
      <p:sp>
        <p:nvSpPr>
          <p:cNvPr id="3" name="Subtitle 2"/>
          <p:cNvSpPr>
            <a:spLocks noGrp="1"/>
          </p:cNvSpPr>
          <p:nvPr>
            <p:ph type="subTitle" sz="quarter" idx="1"/>
          </p:nvPr>
        </p:nvSpPr>
        <p:spPr>
          <a:xfrm>
            <a:off x="228600" y="1482090"/>
            <a:ext cx="8686800" cy="2800767"/>
          </a:xfrm>
        </p:spPr>
        <p:txBody>
          <a:bodyPr wrap="square">
            <a:spAutoFit/>
          </a:bodyPr>
          <a:lstStyle/>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Simple sorrow is not enough</a:t>
            </a:r>
          </a:p>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We must be “pure”</a:t>
            </a:r>
          </a:p>
          <a:p>
            <a:pPr lvl="1" indent="-282575"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Acts 26:19-20 – doing works worthy of repentance</a:t>
            </a:r>
          </a:p>
        </p:txBody>
      </p:sp>
    </p:spTree>
    <p:extLst>
      <p:ext uri="{BB962C8B-B14F-4D97-AF65-F5344CB8AC3E}">
        <p14:creationId xmlns:p14="http://schemas.microsoft.com/office/powerpoint/2010/main" val="2997832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9895" y="152400"/>
            <a:ext cx="8543105" cy="1084285"/>
          </a:xfrm>
        </p:spPr>
        <p:txBody>
          <a:bodyPr>
            <a:normAutofit/>
          </a:bodyPr>
          <a:lstStyle/>
          <a:p>
            <a:pPr algn="l" eaLnBrk="1" hangingPunct="1">
              <a:defRPr/>
            </a:pPr>
            <a:r>
              <a:rPr lang="en-US" b="0" dirty="0">
                <a:effectLst>
                  <a:outerShdw blurRad="38100" dist="38100" dir="2700000" algn="tl">
                    <a:srgbClr val="000000">
                      <a:alpha val="43137"/>
                    </a:srgbClr>
                  </a:outerShdw>
                </a:effectLst>
                <a:latin typeface="Times New Roman" pitchFamily="18" charset="0"/>
                <a:cs typeface="Times New Roman" pitchFamily="18" charset="0"/>
              </a:rPr>
              <a:t>Difficult Things</a:t>
            </a:r>
          </a:p>
        </p:txBody>
      </p:sp>
      <p:sp>
        <p:nvSpPr>
          <p:cNvPr id="3" name="Subtitle 2"/>
          <p:cNvSpPr>
            <a:spLocks noGrp="1"/>
          </p:cNvSpPr>
          <p:nvPr>
            <p:ph type="subTitle" sz="quarter" idx="1"/>
          </p:nvPr>
        </p:nvSpPr>
        <p:spPr>
          <a:xfrm>
            <a:off x="76200" y="1482090"/>
            <a:ext cx="8991600" cy="3908762"/>
          </a:xfrm>
        </p:spPr>
        <p:txBody>
          <a:bodyPr wrap="square">
            <a:spAutoFit/>
          </a:bodyPr>
          <a:lstStyle/>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Seek wisdom within the Scriptures</a:t>
            </a:r>
          </a:p>
          <a:p>
            <a:pPr lvl="1" indent="-282575" eaLnBrk="1" hangingPunct="1">
              <a:spcBef>
                <a:spcPts val="0"/>
              </a:spcBef>
              <a:buClrTx/>
              <a:buSzPct val="100000"/>
              <a:buFont typeface="Arial" pitchFamily="34" charset="0"/>
              <a:buChar char="•"/>
              <a:tabLst>
                <a:tab pos="742950" algn="l"/>
              </a:tabLst>
              <a:defRPr/>
            </a:pPr>
            <a:r>
              <a:rPr lang="en-US" sz="4000" dirty="0">
                <a:effectLst/>
                <a:latin typeface="Times New Roman" pitchFamily="18" charset="0"/>
                <a:cs typeface="Times New Roman" pitchFamily="18" charset="0"/>
              </a:rPr>
              <a:t>Colossians 1:9-10 – all spiritual wisdom</a:t>
            </a:r>
          </a:p>
          <a:p>
            <a:pPr lvl="1" indent="-282575" eaLnBrk="1" hangingPunct="1">
              <a:spcBef>
                <a:spcPts val="0"/>
              </a:spcBef>
              <a:buClrTx/>
              <a:buSzPct val="100000"/>
              <a:buFont typeface="Arial" pitchFamily="34" charset="0"/>
              <a:buChar char="•"/>
              <a:tabLst>
                <a:tab pos="742950" algn="l"/>
              </a:tabLst>
              <a:defRPr/>
            </a:pPr>
            <a:r>
              <a:rPr lang="en-US" sz="4000" dirty="0">
                <a:effectLst/>
                <a:latin typeface="Times New Roman" pitchFamily="18" charset="0"/>
                <a:cs typeface="Times New Roman" pitchFamily="18" charset="0"/>
              </a:rPr>
              <a:t>Colossians 2:3 – treasures of wisdom and knowledge</a:t>
            </a:r>
          </a:p>
          <a:p>
            <a:pPr lvl="1" indent="-282575" eaLnBrk="1" hangingPunct="1">
              <a:spcBef>
                <a:spcPts val="0"/>
              </a:spcBef>
              <a:buClrTx/>
              <a:buSzPct val="100000"/>
              <a:buFont typeface="Arial" pitchFamily="34" charset="0"/>
              <a:buChar char="•"/>
              <a:tabLst>
                <a:tab pos="742950" algn="l"/>
              </a:tabLst>
              <a:defRPr/>
            </a:pPr>
            <a:r>
              <a:rPr lang="en-US" sz="4000" dirty="0">
                <a:effectLst/>
                <a:latin typeface="Times New Roman" pitchFamily="18" charset="0"/>
                <a:cs typeface="Times New Roman" pitchFamily="18" charset="0"/>
              </a:rPr>
              <a:t>Proverbs 14:6 – knowledge is easy</a:t>
            </a:r>
          </a:p>
        </p:txBody>
      </p:sp>
    </p:spTree>
    <p:extLst>
      <p:ext uri="{BB962C8B-B14F-4D97-AF65-F5344CB8AC3E}">
        <p14:creationId xmlns:p14="http://schemas.microsoft.com/office/powerpoint/2010/main" val="4184125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2105561"/>
            <a:ext cx="8458200" cy="3914239"/>
          </a:xfrm>
          <a:prstGeom prst="rect">
            <a:avLst/>
          </a:prstGeom>
          <a:noFill/>
        </p:spPr>
        <p:txBody>
          <a:bodyPr wrap="square" rtlCol="0">
            <a:noAutofit/>
          </a:bodyPr>
          <a:lstStyle/>
          <a:p>
            <a:pPr marL="285750" indent="-285750">
              <a:buFont typeface="Arial" pitchFamily="34" charset="0"/>
              <a:buChar char="•"/>
            </a:pPr>
            <a:r>
              <a:rPr lang="en-US" sz="4800" dirty="0">
                <a:latin typeface="Times New Roman" pitchFamily="18" charset="0"/>
                <a:cs typeface="Times New Roman" pitchFamily="18" charset="0"/>
              </a:rPr>
              <a:t>Hear the Word of God</a:t>
            </a:r>
          </a:p>
          <a:p>
            <a:pPr marL="742950" lvl="1" indent="-285750">
              <a:buFont typeface="Arial" pitchFamily="34" charset="0"/>
              <a:buChar char="•"/>
            </a:pPr>
            <a:r>
              <a:rPr lang="en-US" sz="4000" i="1" dirty="0">
                <a:latin typeface="Times New Roman" pitchFamily="18" charset="0"/>
                <a:cs typeface="Times New Roman" pitchFamily="18" charset="0"/>
              </a:rPr>
              <a:t>Romans 10:1</a:t>
            </a:r>
            <a:r>
              <a:rPr lang="en-US" sz="4000" dirty="0">
                <a:latin typeface="Times New Roman" pitchFamily="18" charset="0"/>
                <a:cs typeface="Times New Roman" pitchFamily="18" charset="0"/>
              </a:rPr>
              <a:t> – “But what saith it? The word is nigh thee, in thy mouth, and in thy heart: that is, the word of faith, which we preach”</a:t>
            </a:r>
          </a:p>
        </p:txBody>
      </p:sp>
      <p:sp>
        <p:nvSpPr>
          <p:cNvPr id="2" name="TextBox 1"/>
          <p:cNvSpPr txBox="1"/>
          <p:nvPr/>
        </p:nvSpPr>
        <p:spPr>
          <a:xfrm>
            <a:off x="152400" y="152400"/>
            <a:ext cx="8399835" cy="1938992"/>
          </a:xfrm>
          <a:prstGeom prst="rect">
            <a:avLst/>
          </a:prstGeom>
          <a:noFill/>
        </p:spPr>
        <p:txBody>
          <a:bodyPr wrap="square" rtlCol="0">
            <a:spAutoFit/>
          </a:bodyPr>
          <a:lstStyle/>
          <a:p>
            <a:r>
              <a:rPr lang="en-US" sz="6000" dirty="0">
                <a:effectLst>
                  <a:outerShdw blurRad="38100" dist="38100" dir="2700000" algn="tl">
                    <a:srgbClr val="000000">
                      <a:alpha val="43137"/>
                    </a:srgbClr>
                  </a:outerShdw>
                </a:effectLst>
                <a:latin typeface="Times New Roman" pitchFamily="18" charset="0"/>
                <a:cs typeface="Times New Roman" pitchFamily="18" charset="0"/>
              </a:rPr>
              <a:t>“What Must I Do To Be Saved”?</a:t>
            </a:r>
          </a:p>
        </p:txBody>
      </p:sp>
    </p:spTree>
    <p:extLst>
      <p:ext uri="{BB962C8B-B14F-4D97-AF65-F5344CB8AC3E}">
        <p14:creationId xmlns:p14="http://schemas.microsoft.com/office/powerpoint/2010/main" val="4074705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6418" y="228600"/>
            <a:ext cx="6088182" cy="1015663"/>
          </a:xfrm>
          <a:prstGeom prst="rect">
            <a:avLst/>
          </a:prstGeom>
          <a:noFill/>
        </p:spPr>
        <p:txBody>
          <a:bodyPr wrap="square" rtlCol="0">
            <a:spAutoFit/>
          </a:bodyPr>
          <a:lstStyle/>
          <a:p>
            <a:r>
              <a:rPr lang="en-US" sz="6000" dirty="0">
                <a:effectLst>
                  <a:outerShdw blurRad="38100" dist="38100" dir="2700000" algn="tl">
                    <a:srgbClr val="000000">
                      <a:alpha val="43137"/>
                    </a:srgbClr>
                  </a:outerShdw>
                </a:effectLst>
                <a:latin typeface="Times New Roman" pitchFamily="18" charset="0"/>
                <a:cs typeface="Times New Roman" pitchFamily="18" charset="0"/>
              </a:rPr>
              <a:t>Difficult Things</a:t>
            </a:r>
          </a:p>
        </p:txBody>
      </p:sp>
      <p:sp>
        <p:nvSpPr>
          <p:cNvPr id="8" name="TextBox 7"/>
          <p:cNvSpPr txBox="1"/>
          <p:nvPr/>
        </p:nvSpPr>
        <p:spPr>
          <a:xfrm>
            <a:off x="187494" y="1447800"/>
            <a:ext cx="8804106" cy="4031873"/>
          </a:xfrm>
          <a:prstGeom prst="rect">
            <a:avLst/>
          </a:prstGeom>
          <a:noFill/>
        </p:spPr>
        <p:txBody>
          <a:bodyPr wrap="square" rtlCol="0">
            <a:spAutoFit/>
          </a:bodyPr>
          <a:lstStyle/>
          <a:p>
            <a:pPr marL="285750" indent="-285750">
              <a:buFont typeface="Arial" pitchFamily="34" charset="0"/>
              <a:buChar char="•"/>
            </a:pPr>
            <a:r>
              <a:rPr lang="en-US" sz="4800" dirty="0">
                <a:latin typeface="Times New Roman" pitchFamily="18" charset="0"/>
                <a:cs typeface="Times New Roman" pitchFamily="18" charset="0"/>
              </a:rPr>
              <a:t>Some aspects of God’s law seem difficult to obey</a:t>
            </a:r>
          </a:p>
          <a:p>
            <a:pPr marL="742950" lvl="1" indent="-285750">
              <a:buFont typeface="Arial" pitchFamily="34" charset="0"/>
              <a:buChar char="•"/>
            </a:pPr>
            <a:r>
              <a:rPr lang="en-US" sz="4000" dirty="0">
                <a:latin typeface="Times New Roman" pitchFamily="18" charset="0"/>
                <a:cs typeface="Times New Roman" pitchFamily="18" charset="0"/>
              </a:rPr>
              <a:t>John 6:60, 66 – This is a hard saying</a:t>
            </a:r>
          </a:p>
          <a:p>
            <a:pPr marL="742950" lvl="1" indent="-285750">
              <a:buFont typeface="Arial" pitchFamily="34" charset="0"/>
              <a:buChar char="•"/>
            </a:pPr>
            <a:r>
              <a:rPr lang="en-US" sz="4000" dirty="0">
                <a:latin typeface="Times New Roman" pitchFamily="18" charset="0"/>
                <a:cs typeface="Times New Roman" pitchFamily="18" charset="0"/>
              </a:rPr>
              <a:t>Hebrews 5:11 – hard of interpretation</a:t>
            </a:r>
          </a:p>
          <a:p>
            <a:pPr marL="742950" lvl="1" indent="-285750">
              <a:buFont typeface="Arial" pitchFamily="34" charset="0"/>
              <a:buChar char="•"/>
            </a:pPr>
            <a:r>
              <a:rPr lang="en-US" sz="4000" dirty="0">
                <a:latin typeface="Times New Roman" pitchFamily="18" charset="0"/>
                <a:cs typeface="Times New Roman" pitchFamily="18" charset="0"/>
              </a:rPr>
              <a:t>II Peter 3:14-16 – hard to be understood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2169855"/>
            <a:ext cx="8458200" cy="2677656"/>
          </a:xfrm>
          <a:prstGeom prst="rect">
            <a:avLst/>
          </a:prstGeom>
          <a:noFill/>
        </p:spPr>
        <p:txBody>
          <a:bodyPr wrap="square" rtlCol="0">
            <a:spAutoFit/>
          </a:bodyPr>
          <a:lstStyle/>
          <a:p>
            <a:pPr marL="285750" indent="-285750">
              <a:buFont typeface="Arial" pitchFamily="34" charset="0"/>
              <a:buChar char="•"/>
            </a:pPr>
            <a:r>
              <a:rPr lang="en-US" sz="4800" dirty="0">
                <a:latin typeface="Times New Roman" pitchFamily="18" charset="0"/>
                <a:cs typeface="Times New Roman" pitchFamily="18" charset="0"/>
              </a:rPr>
              <a:t>Believe in that Word</a:t>
            </a:r>
          </a:p>
          <a:p>
            <a:pPr marL="742950" lvl="1" indent="-285750">
              <a:buFont typeface="Arial" pitchFamily="34" charset="0"/>
              <a:buChar char="•"/>
            </a:pPr>
            <a:r>
              <a:rPr lang="en-US" sz="4000" i="1" dirty="0">
                <a:latin typeface="Times New Roman" pitchFamily="18" charset="0"/>
                <a:cs typeface="Times New Roman" pitchFamily="18" charset="0"/>
              </a:rPr>
              <a:t>Romans 10:11</a:t>
            </a:r>
            <a:r>
              <a:rPr lang="en-US" sz="4000" dirty="0">
                <a:latin typeface="Times New Roman" pitchFamily="18" charset="0"/>
                <a:cs typeface="Times New Roman" pitchFamily="18" charset="0"/>
              </a:rPr>
              <a:t> – “For the scripture saith, Whosoever believeth on him shall not be put to shame.”</a:t>
            </a:r>
          </a:p>
        </p:txBody>
      </p:sp>
      <p:sp>
        <p:nvSpPr>
          <p:cNvPr id="5" name="TextBox 4"/>
          <p:cNvSpPr txBox="1"/>
          <p:nvPr/>
        </p:nvSpPr>
        <p:spPr>
          <a:xfrm>
            <a:off x="152400" y="152400"/>
            <a:ext cx="8399835" cy="1938992"/>
          </a:xfrm>
          <a:prstGeom prst="rect">
            <a:avLst/>
          </a:prstGeom>
          <a:noFill/>
        </p:spPr>
        <p:txBody>
          <a:bodyPr wrap="square" rtlCol="0">
            <a:spAutoFit/>
          </a:bodyPr>
          <a:lstStyle/>
          <a:p>
            <a:r>
              <a:rPr lang="en-US" sz="6000" dirty="0">
                <a:effectLst>
                  <a:outerShdw blurRad="38100" dist="38100" dir="2700000" algn="tl">
                    <a:srgbClr val="000000">
                      <a:alpha val="43137"/>
                    </a:srgbClr>
                  </a:outerShdw>
                </a:effectLst>
                <a:latin typeface="Times New Roman" pitchFamily="18" charset="0"/>
                <a:cs typeface="Times New Roman" pitchFamily="18" charset="0"/>
              </a:rPr>
              <a:t>“What Must I Do To Be Saved”?</a:t>
            </a:r>
          </a:p>
        </p:txBody>
      </p:sp>
    </p:spTree>
    <p:extLst>
      <p:ext uri="{BB962C8B-B14F-4D97-AF65-F5344CB8AC3E}">
        <p14:creationId xmlns:p14="http://schemas.microsoft.com/office/powerpoint/2010/main" val="1520814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2081748"/>
            <a:ext cx="8153400" cy="3908762"/>
          </a:xfrm>
          <a:prstGeom prst="rect">
            <a:avLst/>
          </a:prstGeom>
          <a:noFill/>
        </p:spPr>
        <p:txBody>
          <a:bodyPr wrap="square" rtlCol="0">
            <a:spAutoFit/>
          </a:bodyPr>
          <a:lstStyle/>
          <a:p>
            <a:pPr marL="285750" indent="-285750">
              <a:buFont typeface="Arial" pitchFamily="34" charset="0"/>
              <a:buChar char="•"/>
            </a:pPr>
            <a:r>
              <a:rPr lang="en-US" sz="4800" dirty="0">
                <a:latin typeface="Times New Roman" pitchFamily="18" charset="0"/>
                <a:cs typeface="Times New Roman" pitchFamily="18" charset="0"/>
              </a:rPr>
              <a:t>Repent of your sins</a:t>
            </a:r>
          </a:p>
          <a:p>
            <a:pPr marL="742950" lvl="1" indent="-285750">
              <a:buFont typeface="Arial" pitchFamily="34" charset="0"/>
              <a:buChar char="•"/>
            </a:pPr>
            <a:r>
              <a:rPr lang="en-US" sz="4000" i="1" dirty="0">
                <a:latin typeface="Times New Roman" pitchFamily="18" charset="0"/>
                <a:cs typeface="Times New Roman" pitchFamily="18" charset="0"/>
              </a:rPr>
              <a:t>Acts 3:19</a:t>
            </a:r>
            <a:r>
              <a:rPr lang="en-US" sz="4000" dirty="0">
                <a:latin typeface="Times New Roman" pitchFamily="18" charset="0"/>
                <a:cs typeface="Times New Roman" pitchFamily="18" charset="0"/>
              </a:rPr>
              <a:t> – “Repent ye therefore, and turn again, that your sins may be blotted out, that so there may come seasons of refreshing from the presence of the Lord”</a:t>
            </a:r>
          </a:p>
        </p:txBody>
      </p:sp>
      <p:sp>
        <p:nvSpPr>
          <p:cNvPr id="5" name="TextBox 4"/>
          <p:cNvSpPr txBox="1"/>
          <p:nvPr/>
        </p:nvSpPr>
        <p:spPr>
          <a:xfrm>
            <a:off x="152400" y="152400"/>
            <a:ext cx="8399835" cy="1938992"/>
          </a:xfrm>
          <a:prstGeom prst="rect">
            <a:avLst/>
          </a:prstGeom>
          <a:noFill/>
        </p:spPr>
        <p:txBody>
          <a:bodyPr wrap="square" rtlCol="0">
            <a:spAutoFit/>
          </a:bodyPr>
          <a:lstStyle/>
          <a:p>
            <a:r>
              <a:rPr lang="en-US" sz="6000" dirty="0">
                <a:effectLst>
                  <a:outerShdw blurRad="38100" dist="38100" dir="2700000" algn="tl">
                    <a:srgbClr val="000000">
                      <a:alpha val="43137"/>
                    </a:srgbClr>
                  </a:outerShdw>
                </a:effectLst>
                <a:latin typeface="Times New Roman" pitchFamily="18" charset="0"/>
                <a:cs typeface="Times New Roman" pitchFamily="18" charset="0"/>
              </a:rPr>
              <a:t>“What Must I Do To Be Saved”?</a:t>
            </a:r>
          </a:p>
        </p:txBody>
      </p:sp>
    </p:spTree>
    <p:extLst>
      <p:ext uri="{BB962C8B-B14F-4D97-AF65-F5344CB8AC3E}">
        <p14:creationId xmlns:p14="http://schemas.microsoft.com/office/powerpoint/2010/main" val="2016353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2240101"/>
            <a:ext cx="8839200" cy="3416320"/>
          </a:xfrm>
          <a:prstGeom prst="rect">
            <a:avLst/>
          </a:prstGeom>
          <a:noFill/>
        </p:spPr>
        <p:txBody>
          <a:bodyPr wrap="square" rtlCol="0">
            <a:spAutoFit/>
          </a:bodyPr>
          <a:lstStyle/>
          <a:p>
            <a:pPr marL="285750" indent="-285750">
              <a:buFont typeface="Arial" pitchFamily="34" charset="0"/>
              <a:buChar char="•"/>
            </a:pPr>
            <a:r>
              <a:rPr lang="en-US" sz="4800" dirty="0">
                <a:latin typeface="Times New Roman" pitchFamily="18" charset="0"/>
                <a:cs typeface="Times New Roman" pitchFamily="18" charset="0"/>
              </a:rPr>
              <a:t>Confess that Jesus is the Son of God</a:t>
            </a:r>
          </a:p>
          <a:p>
            <a:pPr marL="742950" lvl="1" indent="-285750">
              <a:buFont typeface="Arial" pitchFamily="34" charset="0"/>
              <a:buChar char="•"/>
            </a:pPr>
            <a:r>
              <a:rPr lang="en-US" sz="4000" i="1" dirty="0">
                <a:latin typeface="Times New Roman" pitchFamily="18" charset="0"/>
                <a:cs typeface="Times New Roman" pitchFamily="18" charset="0"/>
              </a:rPr>
              <a:t>I John 4:15</a:t>
            </a:r>
            <a:r>
              <a:rPr lang="en-US" sz="4000" dirty="0">
                <a:latin typeface="Times New Roman" pitchFamily="18" charset="0"/>
                <a:cs typeface="Times New Roman" pitchFamily="18" charset="0"/>
              </a:rPr>
              <a:t> – “Whosoever shall confess that Jesus is the Son of God, God abideth in him, and he in God.”</a:t>
            </a:r>
          </a:p>
        </p:txBody>
      </p:sp>
      <p:sp>
        <p:nvSpPr>
          <p:cNvPr id="5" name="TextBox 4"/>
          <p:cNvSpPr txBox="1"/>
          <p:nvPr/>
        </p:nvSpPr>
        <p:spPr>
          <a:xfrm>
            <a:off x="152400" y="152400"/>
            <a:ext cx="8399835" cy="1938992"/>
          </a:xfrm>
          <a:prstGeom prst="rect">
            <a:avLst/>
          </a:prstGeom>
          <a:noFill/>
        </p:spPr>
        <p:txBody>
          <a:bodyPr wrap="square" rtlCol="0">
            <a:spAutoFit/>
          </a:bodyPr>
          <a:lstStyle/>
          <a:p>
            <a:r>
              <a:rPr lang="en-US" sz="6000" dirty="0">
                <a:effectLst>
                  <a:outerShdw blurRad="38100" dist="38100" dir="2700000" algn="tl">
                    <a:srgbClr val="000000">
                      <a:alpha val="43137"/>
                    </a:srgbClr>
                  </a:outerShdw>
                </a:effectLst>
                <a:latin typeface="Times New Roman" pitchFamily="18" charset="0"/>
                <a:cs typeface="Times New Roman" pitchFamily="18" charset="0"/>
              </a:rPr>
              <a:t>“What Must I Do To Be Saved”?</a:t>
            </a:r>
          </a:p>
        </p:txBody>
      </p:sp>
    </p:spTree>
    <p:extLst>
      <p:ext uri="{BB962C8B-B14F-4D97-AF65-F5344CB8AC3E}">
        <p14:creationId xmlns:p14="http://schemas.microsoft.com/office/powerpoint/2010/main" val="256218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151995"/>
            <a:ext cx="8458200" cy="3908762"/>
          </a:xfrm>
          <a:prstGeom prst="rect">
            <a:avLst/>
          </a:prstGeom>
          <a:noFill/>
        </p:spPr>
        <p:txBody>
          <a:bodyPr wrap="square" rtlCol="0">
            <a:spAutoFit/>
          </a:bodyPr>
          <a:lstStyle/>
          <a:p>
            <a:pPr marL="285750" indent="-285750">
              <a:buFont typeface="Arial" pitchFamily="34" charset="0"/>
              <a:buChar char="•"/>
            </a:pPr>
            <a:r>
              <a:rPr lang="en-US" sz="4800" dirty="0">
                <a:latin typeface="Times New Roman" pitchFamily="18" charset="0"/>
                <a:cs typeface="Times New Roman" pitchFamily="18" charset="0"/>
              </a:rPr>
              <a:t>Be immersed in water (baptized)</a:t>
            </a:r>
          </a:p>
          <a:p>
            <a:pPr marL="742950" lvl="1" indent="-285750">
              <a:buFont typeface="Arial" pitchFamily="34" charset="0"/>
              <a:buChar char="•"/>
            </a:pPr>
            <a:r>
              <a:rPr lang="en-US" sz="4000" i="1" dirty="0">
                <a:latin typeface="Times New Roman" pitchFamily="18" charset="0"/>
                <a:cs typeface="Times New Roman" pitchFamily="18" charset="0"/>
              </a:rPr>
              <a:t>Acts 2:38</a:t>
            </a:r>
            <a:r>
              <a:rPr lang="en-US" sz="4000" dirty="0">
                <a:latin typeface="Times New Roman" pitchFamily="18" charset="0"/>
                <a:cs typeface="Times New Roman" pitchFamily="18" charset="0"/>
              </a:rPr>
              <a:t> – “Repent ye, and be baptized every one of you in the name of Jesus Christ unto the remission of your sins; and ye shall receive the gift of the Holy Spirit.”</a:t>
            </a:r>
          </a:p>
        </p:txBody>
      </p:sp>
      <p:sp>
        <p:nvSpPr>
          <p:cNvPr id="5" name="TextBox 4"/>
          <p:cNvSpPr txBox="1"/>
          <p:nvPr/>
        </p:nvSpPr>
        <p:spPr>
          <a:xfrm>
            <a:off x="152400" y="152400"/>
            <a:ext cx="8399835" cy="1938992"/>
          </a:xfrm>
          <a:prstGeom prst="rect">
            <a:avLst/>
          </a:prstGeom>
          <a:noFill/>
        </p:spPr>
        <p:txBody>
          <a:bodyPr wrap="square" rtlCol="0">
            <a:spAutoFit/>
          </a:bodyPr>
          <a:lstStyle/>
          <a:p>
            <a:r>
              <a:rPr lang="en-US" sz="6000" dirty="0">
                <a:effectLst>
                  <a:outerShdw blurRad="38100" dist="38100" dir="2700000" algn="tl">
                    <a:srgbClr val="000000">
                      <a:alpha val="43137"/>
                    </a:srgbClr>
                  </a:outerShdw>
                </a:effectLst>
                <a:latin typeface="Times New Roman" pitchFamily="18" charset="0"/>
                <a:cs typeface="Times New Roman" pitchFamily="18" charset="0"/>
              </a:rPr>
              <a:t>“What Must I Do To Be Saved”?</a:t>
            </a:r>
          </a:p>
        </p:txBody>
      </p:sp>
    </p:spTree>
    <p:extLst>
      <p:ext uri="{BB962C8B-B14F-4D97-AF65-F5344CB8AC3E}">
        <p14:creationId xmlns:p14="http://schemas.microsoft.com/office/powerpoint/2010/main" val="2691449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1066800"/>
            <a:ext cx="8839200" cy="5539978"/>
          </a:xfrm>
          <a:prstGeom prst="rect">
            <a:avLst/>
          </a:prstGeom>
          <a:noFill/>
        </p:spPr>
        <p:txBody>
          <a:bodyPr wrap="square" rtlCol="0">
            <a:spAutoFit/>
          </a:bodyPr>
          <a:lstStyle/>
          <a:p>
            <a:pPr marL="285750" marR="0" lvl="0" indent="-285750" algn="l" defTabSz="914400" rtl="0" eaLnBrk="1" fontAlgn="base" latinLnBrk="0" hangingPunct="1">
              <a:spcBef>
                <a:spcPct val="0"/>
              </a:spcBef>
              <a:spcAft>
                <a:spcPct val="0"/>
              </a:spcAft>
              <a:buClrTx/>
              <a:buSzTx/>
              <a:buFont typeface="Arial" pitchFamily="34" charset="0"/>
              <a:buChar char="•"/>
              <a:tabLst/>
              <a:defRPr/>
            </a:pPr>
            <a:r>
              <a:rPr kumimoji="0" lang="en-US" sz="4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Remain faithful</a:t>
            </a:r>
          </a:p>
          <a:p>
            <a:pPr marL="742950" lvl="1" indent="-285750">
              <a:buFont typeface="Arial" pitchFamily="34" charset="0"/>
              <a:buChar char="•"/>
            </a:pPr>
            <a:r>
              <a:rPr kumimoji="0" lang="en-US" sz="3400" b="0" i="1" u="none" strike="noStrike" kern="1200" cap="none" spc="0" normalizeH="0" baseline="0" noProof="0" dirty="0">
                <a:ln>
                  <a:noFill/>
                </a:ln>
                <a:solidFill>
                  <a:srgbClr val="000000"/>
                </a:solidFill>
                <a:effectLst/>
                <a:uLnTx/>
                <a:uFillTx/>
                <a:latin typeface="Times New Roman" pitchFamily="18" charset="0"/>
                <a:cs typeface="Times New Roman" pitchFamily="18" charset="0"/>
              </a:rPr>
              <a:t>Hebrews 3:12-14</a:t>
            </a:r>
            <a:r>
              <a:rPr kumimoji="0" lang="en-US" sz="34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 – “</a:t>
            </a:r>
            <a:r>
              <a:rPr lang="en-US" sz="3400" dirty="0">
                <a:solidFill>
                  <a:srgbClr val="000000"/>
                </a:solidFill>
                <a:latin typeface="Times New Roman" pitchFamily="18" charset="0"/>
                <a:cs typeface="Times New Roman" pitchFamily="18" charset="0"/>
              </a:rPr>
              <a:t>12 Take heed, brethren, lest haply there shall be in any one of you an evil heart of unbelief, in falling away from the living God: 13 but exhort one another day by day, so long as it is called Today; lest any one of you be hardened by the deceitfulness of sin: 14 for we are become partakers of Christ, </a:t>
            </a:r>
            <a:r>
              <a:rPr lang="en-US" sz="3400" b="1" dirty="0">
                <a:solidFill>
                  <a:srgbClr val="000000"/>
                </a:solidFill>
                <a:latin typeface="Times New Roman" pitchFamily="18" charset="0"/>
                <a:cs typeface="Times New Roman" pitchFamily="18" charset="0"/>
              </a:rPr>
              <a:t>if we hold fast</a:t>
            </a:r>
            <a:r>
              <a:rPr lang="en-US" sz="3400" dirty="0">
                <a:solidFill>
                  <a:srgbClr val="000000"/>
                </a:solidFill>
                <a:latin typeface="Times New Roman" pitchFamily="18" charset="0"/>
                <a:cs typeface="Times New Roman" pitchFamily="18" charset="0"/>
              </a:rPr>
              <a:t> the beginning of our confidence </a:t>
            </a:r>
            <a:r>
              <a:rPr lang="en-US" sz="3400" b="1" dirty="0">
                <a:solidFill>
                  <a:srgbClr val="000000"/>
                </a:solidFill>
                <a:latin typeface="Times New Roman" pitchFamily="18" charset="0"/>
                <a:cs typeface="Times New Roman" pitchFamily="18" charset="0"/>
              </a:rPr>
              <a:t>firm unto the end</a:t>
            </a:r>
            <a:r>
              <a:rPr lang="en-US" sz="3400" dirty="0">
                <a:solidFill>
                  <a:srgbClr val="000000"/>
                </a:solidFill>
                <a:latin typeface="Times New Roman" pitchFamily="18" charset="0"/>
                <a:cs typeface="Times New Roman" pitchFamily="18" charset="0"/>
              </a:rPr>
              <a:t>”</a:t>
            </a:r>
          </a:p>
        </p:txBody>
      </p:sp>
      <p:sp>
        <p:nvSpPr>
          <p:cNvPr id="5" name="TextBox 4"/>
          <p:cNvSpPr txBox="1"/>
          <p:nvPr/>
        </p:nvSpPr>
        <p:spPr>
          <a:xfrm>
            <a:off x="152400" y="265837"/>
            <a:ext cx="8839200" cy="877163"/>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1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“What Must I Do To Be Saved”?</a:t>
            </a:r>
          </a:p>
        </p:txBody>
      </p:sp>
    </p:spTree>
    <p:extLst>
      <p:ext uri="{BB962C8B-B14F-4D97-AF65-F5344CB8AC3E}">
        <p14:creationId xmlns:p14="http://schemas.microsoft.com/office/powerpoint/2010/main" val="1540547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6418" y="228600"/>
            <a:ext cx="6088182" cy="1015663"/>
          </a:xfrm>
          <a:prstGeom prst="rect">
            <a:avLst/>
          </a:prstGeom>
          <a:noFill/>
        </p:spPr>
        <p:txBody>
          <a:bodyPr wrap="square" rtlCol="0">
            <a:spAutoFit/>
          </a:bodyPr>
          <a:lstStyle/>
          <a:p>
            <a:r>
              <a:rPr lang="en-US" sz="6000" dirty="0">
                <a:effectLst>
                  <a:outerShdw blurRad="38100" dist="38100" dir="2700000" algn="tl">
                    <a:srgbClr val="000000">
                      <a:alpha val="43137"/>
                    </a:srgbClr>
                  </a:outerShdw>
                </a:effectLst>
                <a:latin typeface="Times New Roman" pitchFamily="18" charset="0"/>
                <a:cs typeface="Times New Roman" pitchFamily="18" charset="0"/>
              </a:rPr>
              <a:t>Difficult Things</a:t>
            </a:r>
          </a:p>
        </p:txBody>
      </p:sp>
      <p:sp>
        <p:nvSpPr>
          <p:cNvPr id="8" name="TextBox 7"/>
          <p:cNvSpPr txBox="1"/>
          <p:nvPr/>
        </p:nvSpPr>
        <p:spPr>
          <a:xfrm>
            <a:off x="187494" y="1447800"/>
            <a:ext cx="8804106" cy="4524315"/>
          </a:xfrm>
          <a:prstGeom prst="rect">
            <a:avLst/>
          </a:prstGeom>
          <a:noFill/>
        </p:spPr>
        <p:txBody>
          <a:bodyPr wrap="square" rtlCol="0">
            <a:spAutoFit/>
          </a:bodyPr>
          <a:lstStyle/>
          <a:p>
            <a:pPr marL="285750" indent="-285750">
              <a:buFont typeface="Arial" pitchFamily="34" charset="0"/>
              <a:buChar char="•"/>
            </a:pPr>
            <a:r>
              <a:rPr lang="en-US" sz="4800" dirty="0">
                <a:latin typeface="Times New Roman" pitchFamily="18" charset="0"/>
                <a:cs typeface="Times New Roman" pitchFamily="18" charset="0"/>
              </a:rPr>
              <a:t>God shows us how to understand</a:t>
            </a:r>
          </a:p>
          <a:p>
            <a:pPr marL="742950" lvl="1" indent="-285750">
              <a:buFont typeface="Arial" pitchFamily="34" charset="0"/>
              <a:buChar char="•"/>
            </a:pPr>
            <a:r>
              <a:rPr lang="en-US" sz="4000" dirty="0">
                <a:latin typeface="Times New Roman" pitchFamily="18" charset="0"/>
                <a:cs typeface="Times New Roman" pitchFamily="18" charset="0"/>
              </a:rPr>
              <a:t>Isaiah 55:6-13 – my thoughts are not your thoughts</a:t>
            </a:r>
          </a:p>
          <a:p>
            <a:pPr marL="1200150" lvl="2" indent="-285750">
              <a:buFont typeface="Arial" pitchFamily="34" charset="0"/>
              <a:buChar char="•"/>
            </a:pPr>
            <a:r>
              <a:rPr lang="en-US" sz="4000" dirty="0">
                <a:latin typeface="Times New Roman" pitchFamily="18" charset="0"/>
                <a:cs typeface="Times New Roman" pitchFamily="18" charset="0"/>
              </a:rPr>
              <a:t>Seek</a:t>
            </a:r>
          </a:p>
          <a:p>
            <a:pPr marL="1200150" lvl="2" indent="-285750">
              <a:buFont typeface="Arial" pitchFamily="34" charset="0"/>
              <a:buChar char="•"/>
            </a:pPr>
            <a:r>
              <a:rPr lang="en-US" sz="4000" dirty="0">
                <a:latin typeface="Times New Roman" pitchFamily="18" charset="0"/>
                <a:cs typeface="Times New Roman" pitchFamily="18" charset="0"/>
              </a:rPr>
              <a:t>Call</a:t>
            </a:r>
          </a:p>
          <a:p>
            <a:pPr marL="1200150" lvl="2" indent="-285750">
              <a:buFont typeface="Arial" pitchFamily="34" charset="0"/>
              <a:buChar char="•"/>
            </a:pPr>
            <a:r>
              <a:rPr lang="en-US" sz="4000" dirty="0">
                <a:latin typeface="Times New Roman" pitchFamily="18" charset="0"/>
                <a:cs typeface="Times New Roman" pitchFamily="18" charset="0"/>
              </a:rPr>
              <a:t>Forsake</a:t>
            </a:r>
          </a:p>
          <a:p>
            <a:pPr marL="1200150" lvl="2" indent="-285750">
              <a:buFont typeface="Arial" pitchFamily="34" charset="0"/>
              <a:buChar char="•"/>
            </a:pPr>
            <a:r>
              <a:rPr lang="en-US" sz="4000" dirty="0">
                <a:latin typeface="Times New Roman" pitchFamily="18" charset="0"/>
                <a:cs typeface="Times New Roman" pitchFamily="18" charset="0"/>
              </a:rPr>
              <a:t>Return</a:t>
            </a:r>
          </a:p>
        </p:txBody>
      </p:sp>
    </p:spTree>
    <p:extLst>
      <p:ext uri="{BB962C8B-B14F-4D97-AF65-F5344CB8AC3E}">
        <p14:creationId xmlns:p14="http://schemas.microsoft.com/office/powerpoint/2010/main" val="1169361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6418" y="228600"/>
            <a:ext cx="6088182" cy="1015663"/>
          </a:xfrm>
          <a:prstGeom prst="rect">
            <a:avLst/>
          </a:prstGeom>
          <a:noFill/>
        </p:spPr>
        <p:txBody>
          <a:bodyPr wrap="square" rtlCol="0">
            <a:spAutoFit/>
          </a:bodyPr>
          <a:lstStyle/>
          <a:p>
            <a:r>
              <a:rPr lang="en-US" sz="6000" dirty="0">
                <a:effectLst>
                  <a:outerShdw blurRad="38100" dist="38100" dir="2700000" algn="tl">
                    <a:srgbClr val="000000">
                      <a:alpha val="43137"/>
                    </a:srgbClr>
                  </a:outerShdw>
                </a:effectLst>
                <a:latin typeface="Times New Roman" pitchFamily="18" charset="0"/>
                <a:cs typeface="Times New Roman" pitchFamily="18" charset="0"/>
              </a:rPr>
              <a:t>Difficult Things</a:t>
            </a:r>
          </a:p>
        </p:txBody>
      </p:sp>
      <p:sp>
        <p:nvSpPr>
          <p:cNvPr id="8" name="TextBox 7"/>
          <p:cNvSpPr txBox="1"/>
          <p:nvPr/>
        </p:nvSpPr>
        <p:spPr>
          <a:xfrm>
            <a:off x="187494" y="1447800"/>
            <a:ext cx="8804106" cy="4647426"/>
          </a:xfrm>
          <a:prstGeom prst="rect">
            <a:avLst/>
          </a:prstGeom>
          <a:noFill/>
        </p:spPr>
        <p:txBody>
          <a:bodyPr wrap="square" rtlCol="0">
            <a:spAutoFit/>
          </a:bodyPr>
          <a:lstStyle/>
          <a:p>
            <a:pPr marL="285750" indent="-285750">
              <a:buFont typeface="Arial" pitchFamily="34" charset="0"/>
              <a:buChar char="•"/>
            </a:pPr>
            <a:r>
              <a:rPr lang="en-US" sz="4800" dirty="0">
                <a:latin typeface="Times New Roman" pitchFamily="18" charset="0"/>
                <a:cs typeface="Times New Roman" pitchFamily="18" charset="0"/>
              </a:rPr>
              <a:t>“God never promised us an easy life”</a:t>
            </a:r>
          </a:p>
          <a:p>
            <a:pPr marL="742950" lvl="1" indent="-285750">
              <a:buFont typeface="Arial" pitchFamily="34" charset="0"/>
              <a:buChar char="•"/>
            </a:pPr>
            <a:r>
              <a:rPr lang="en-US" sz="4000" dirty="0">
                <a:latin typeface="Times New Roman" pitchFamily="18" charset="0"/>
                <a:cs typeface="Times New Roman" pitchFamily="18" charset="0"/>
              </a:rPr>
              <a:t>Matthew 11:28-30 – my yoke is easy</a:t>
            </a:r>
          </a:p>
          <a:p>
            <a:pPr marL="742950" lvl="1" indent="-285750">
              <a:buFont typeface="Arial" pitchFamily="34" charset="0"/>
              <a:buChar char="•"/>
            </a:pPr>
            <a:r>
              <a:rPr lang="en-US" sz="4000" dirty="0">
                <a:latin typeface="Times New Roman" pitchFamily="18" charset="0"/>
                <a:cs typeface="Times New Roman" pitchFamily="18" charset="0"/>
              </a:rPr>
              <a:t>II Corinthians 11:23b-28 – more abundantly</a:t>
            </a:r>
          </a:p>
          <a:p>
            <a:pPr marL="742950" lvl="1" indent="-285750">
              <a:buFont typeface="Arial" pitchFamily="34" charset="0"/>
              <a:buChar char="•"/>
            </a:pPr>
            <a:r>
              <a:rPr lang="en-US" sz="4000" dirty="0">
                <a:latin typeface="Times New Roman" pitchFamily="18" charset="0"/>
                <a:cs typeface="Times New Roman" pitchFamily="18" charset="0"/>
              </a:rPr>
              <a:t>II Corinthians 4:17-18 – our light affliction</a:t>
            </a:r>
          </a:p>
        </p:txBody>
      </p:sp>
    </p:spTree>
    <p:extLst>
      <p:ext uri="{BB962C8B-B14F-4D97-AF65-F5344CB8AC3E}">
        <p14:creationId xmlns:p14="http://schemas.microsoft.com/office/powerpoint/2010/main" val="2668953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9895" y="152400"/>
            <a:ext cx="8543105" cy="1084285"/>
          </a:xfrm>
        </p:spPr>
        <p:txBody>
          <a:bodyPr>
            <a:normAutofit/>
          </a:bodyPr>
          <a:lstStyle/>
          <a:p>
            <a:pPr algn="l" eaLnBrk="1" hangingPunct="1">
              <a:defRPr/>
            </a:pPr>
            <a:r>
              <a:rPr lang="en-US" b="0" dirty="0">
                <a:effectLst>
                  <a:outerShdw blurRad="38100" dist="38100" dir="2700000" algn="tl">
                    <a:srgbClr val="000000">
                      <a:alpha val="43137"/>
                    </a:srgbClr>
                  </a:outerShdw>
                </a:effectLst>
                <a:latin typeface="Times New Roman" pitchFamily="18" charset="0"/>
                <a:cs typeface="Times New Roman" pitchFamily="18" charset="0"/>
              </a:rPr>
              <a:t>Keeping God’s Commands</a:t>
            </a:r>
          </a:p>
        </p:txBody>
      </p:sp>
      <p:sp>
        <p:nvSpPr>
          <p:cNvPr id="3" name="Subtitle 2"/>
          <p:cNvSpPr>
            <a:spLocks noGrp="1"/>
          </p:cNvSpPr>
          <p:nvPr>
            <p:ph type="subTitle" sz="quarter" idx="1"/>
          </p:nvPr>
        </p:nvSpPr>
        <p:spPr>
          <a:xfrm>
            <a:off x="228600" y="1482090"/>
            <a:ext cx="8686800" cy="2677656"/>
          </a:xfrm>
        </p:spPr>
        <p:txBody>
          <a:bodyPr wrap="square">
            <a:spAutoFit/>
          </a:bodyPr>
          <a:lstStyle/>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“It’s hard to follow God”</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Numbers 14:2, 11, 22-23 – murmured</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Hebrews 3:16-19 – because of unbelief</a:t>
            </a:r>
          </a:p>
        </p:txBody>
      </p:sp>
    </p:spTree>
    <p:extLst>
      <p:ext uri="{BB962C8B-B14F-4D97-AF65-F5344CB8AC3E}">
        <p14:creationId xmlns:p14="http://schemas.microsoft.com/office/powerpoint/2010/main" val="954023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9895" y="152400"/>
            <a:ext cx="8543105" cy="1084285"/>
          </a:xfrm>
        </p:spPr>
        <p:txBody>
          <a:bodyPr>
            <a:normAutofit/>
          </a:bodyPr>
          <a:lstStyle/>
          <a:p>
            <a:pPr algn="l" eaLnBrk="1" hangingPunct="1">
              <a:defRPr/>
            </a:pPr>
            <a:r>
              <a:rPr lang="en-US" b="0" dirty="0">
                <a:effectLst>
                  <a:outerShdw blurRad="38100" dist="38100" dir="2700000" algn="tl">
                    <a:srgbClr val="000000">
                      <a:alpha val="43137"/>
                    </a:srgbClr>
                  </a:outerShdw>
                </a:effectLst>
                <a:latin typeface="Times New Roman" pitchFamily="18" charset="0"/>
                <a:cs typeface="Times New Roman" pitchFamily="18" charset="0"/>
              </a:rPr>
              <a:t>Keeping God’s Commands</a:t>
            </a:r>
          </a:p>
        </p:txBody>
      </p:sp>
      <p:sp>
        <p:nvSpPr>
          <p:cNvPr id="3" name="Subtitle 2"/>
          <p:cNvSpPr>
            <a:spLocks noGrp="1"/>
          </p:cNvSpPr>
          <p:nvPr>
            <p:ph type="subTitle" sz="quarter" idx="1"/>
          </p:nvPr>
        </p:nvSpPr>
        <p:spPr>
          <a:xfrm>
            <a:off x="228600" y="1482090"/>
            <a:ext cx="8686800" cy="2677656"/>
          </a:xfrm>
        </p:spPr>
        <p:txBody>
          <a:bodyPr wrap="square">
            <a:spAutoFit/>
          </a:bodyPr>
          <a:lstStyle/>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Understand the commitment</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Luke 14:28-30 – count the cost</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Ecclesiastes 12:13 – the whole of man</a:t>
            </a:r>
          </a:p>
        </p:txBody>
      </p:sp>
    </p:spTree>
    <p:extLst>
      <p:ext uri="{BB962C8B-B14F-4D97-AF65-F5344CB8AC3E}">
        <p14:creationId xmlns:p14="http://schemas.microsoft.com/office/powerpoint/2010/main" val="3792217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9895" y="152400"/>
            <a:ext cx="8543105" cy="1084285"/>
          </a:xfrm>
        </p:spPr>
        <p:txBody>
          <a:bodyPr>
            <a:normAutofit/>
          </a:bodyPr>
          <a:lstStyle/>
          <a:p>
            <a:pPr algn="l" eaLnBrk="1" hangingPunct="1">
              <a:defRPr/>
            </a:pPr>
            <a:r>
              <a:rPr lang="en-US" b="0" dirty="0">
                <a:effectLst>
                  <a:outerShdw blurRad="38100" dist="38100" dir="2700000" algn="tl">
                    <a:srgbClr val="000000">
                      <a:alpha val="43137"/>
                    </a:srgbClr>
                  </a:outerShdw>
                </a:effectLst>
                <a:latin typeface="Times New Roman" pitchFamily="18" charset="0"/>
                <a:cs typeface="Times New Roman" pitchFamily="18" charset="0"/>
              </a:rPr>
              <a:t>Keeping God’s Commands</a:t>
            </a:r>
          </a:p>
        </p:txBody>
      </p:sp>
      <p:sp>
        <p:nvSpPr>
          <p:cNvPr id="3" name="Subtitle 2"/>
          <p:cNvSpPr>
            <a:spLocks noGrp="1"/>
          </p:cNvSpPr>
          <p:nvPr>
            <p:ph type="subTitle" sz="quarter" idx="1"/>
          </p:nvPr>
        </p:nvSpPr>
        <p:spPr>
          <a:xfrm>
            <a:off x="228600" y="1482090"/>
            <a:ext cx="8686800" cy="4031873"/>
          </a:xfrm>
        </p:spPr>
        <p:txBody>
          <a:bodyPr wrap="square">
            <a:spAutoFit/>
          </a:bodyPr>
          <a:lstStyle/>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Determine to keep the commitment</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II Corinthians 10:3-5 – bringing every thought into captivity</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I John 5:2-3 – commandments are not grievous</a:t>
            </a:r>
          </a:p>
        </p:txBody>
      </p:sp>
    </p:spTree>
    <p:extLst>
      <p:ext uri="{BB962C8B-B14F-4D97-AF65-F5344CB8AC3E}">
        <p14:creationId xmlns:p14="http://schemas.microsoft.com/office/powerpoint/2010/main" val="1377414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9895" y="152400"/>
            <a:ext cx="8543105" cy="1084285"/>
          </a:xfrm>
        </p:spPr>
        <p:txBody>
          <a:bodyPr>
            <a:normAutofit/>
          </a:bodyPr>
          <a:lstStyle/>
          <a:p>
            <a:pPr algn="l" eaLnBrk="1" hangingPunct="1">
              <a:defRPr/>
            </a:pPr>
            <a:r>
              <a:rPr lang="en-US" b="0" dirty="0">
                <a:effectLst>
                  <a:outerShdw blurRad="38100" dist="38100" dir="2700000" algn="tl">
                    <a:srgbClr val="000000">
                      <a:alpha val="43137"/>
                    </a:srgbClr>
                  </a:outerShdw>
                </a:effectLst>
                <a:latin typeface="Times New Roman" pitchFamily="18" charset="0"/>
                <a:cs typeface="Times New Roman" pitchFamily="18" charset="0"/>
              </a:rPr>
              <a:t>Hypocrisy</a:t>
            </a:r>
          </a:p>
        </p:txBody>
      </p:sp>
      <p:sp>
        <p:nvSpPr>
          <p:cNvPr id="3" name="Subtitle 2"/>
          <p:cNvSpPr>
            <a:spLocks noGrp="1"/>
          </p:cNvSpPr>
          <p:nvPr>
            <p:ph type="subTitle" sz="quarter" idx="1"/>
          </p:nvPr>
        </p:nvSpPr>
        <p:spPr>
          <a:xfrm>
            <a:off x="228600" y="1482090"/>
            <a:ext cx="8686800" cy="4647426"/>
          </a:xfrm>
        </p:spPr>
        <p:txBody>
          <a:bodyPr wrap="square">
            <a:spAutoFit/>
          </a:bodyPr>
          <a:lstStyle/>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Feel the church is full of hypocrisy</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Early church had this problem</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Romans 2:21-23 – dishonorest thou God</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Galatians 2:11-13 – dissimulation</a:t>
            </a:r>
          </a:p>
          <a:p>
            <a:pPr lvl="2" indent="-283464" eaLnBrk="1" hangingPunct="1">
              <a:spcBef>
                <a:spcPts val="0"/>
              </a:spcBef>
              <a:buClrTx/>
              <a:buSzPct val="100000"/>
              <a:buFont typeface="Arial" pitchFamily="34" charset="0"/>
              <a:buChar char="•"/>
              <a:defRPr/>
            </a:pPr>
            <a:r>
              <a:rPr lang="en-US" sz="3600" dirty="0">
                <a:effectLst/>
                <a:latin typeface="PCSB Greek" pitchFamily="34" charset="0"/>
                <a:cs typeface="Times New Roman" pitchFamily="18" charset="0"/>
              </a:rPr>
              <a:t>u(</a:t>
            </a:r>
            <a:r>
              <a:rPr lang="en-US" sz="3600" dirty="0" err="1">
                <a:effectLst/>
                <a:latin typeface="PCSB Greek" pitchFamily="34" charset="0"/>
                <a:cs typeface="Times New Roman" pitchFamily="18" charset="0"/>
              </a:rPr>
              <a:t>povkrisi</a:t>
            </a:r>
            <a:r>
              <a:rPr lang="en-US" sz="3600" dirty="0">
                <a:effectLst/>
                <a:latin typeface="PCSB Greek" pitchFamily="34" charset="0"/>
                <a:cs typeface="Times New Roman" pitchFamily="18" charset="0"/>
              </a:rPr>
              <a:t>$</a:t>
            </a:r>
            <a:r>
              <a:rPr lang="en-US" sz="3600" dirty="0">
                <a:effectLst/>
                <a:latin typeface="Times New Roman" pitchFamily="18" charset="0"/>
                <a:cs typeface="Times New Roman" pitchFamily="18" charset="0"/>
              </a:rPr>
              <a:t> – hypocrisy</a:t>
            </a:r>
            <a:endParaRPr lang="en-US" sz="3600" dirty="0">
              <a:effectLst/>
              <a:latin typeface="PCSB Greek" pitchFamily="34" charset="0"/>
              <a:cs typeface="Times New Roman" pitchFamily="18" charset="0"/>
            </a:endParaRPr>
          </a:p>
        </p:txBody>
      </p:sp>
    </p:spTree>
    <p:extLst>
      <p:ext uri="{BB962C8B-B14F-4D97-AF65-F5344CB8AC3E}">
        <p14:creationId xmlns:p14="http://schemas.microsoft.com/office/powerpoint/2010/main" val="344966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9895" y="152400"/>
            <a:ext cx="8543105" cy="1084285"/>
          </a:xfrm>
        </p:spPr>
        <p:txBody>
          <a:bodyPr>
            <a:normAutofit/>
          </a:bodyPr>
          <a:lstStyle/>
          <a:p>
            <a:pPr algn="l" eaLnBrk="1" hangingPunct="1">
              <a:defRPr/>
            </a:pPr>
            <a:r>
              <a:rPr lang="en-US" b="0" dirty="0">
                <a:effectLst>
                  <a:outerShdw blurRad="38100" dist="38100" dir="2700000" algn="tl">
                    <a:srgbClr val="000000">
                      <a:alpha val="43137"/>
                    </a:srgbClr>
                  </a:outerShdw>
                </a:effectLst>
                <a:latin typeface="Times New Roman" pitchFamily="18" charset="0"/>
                <a:cs typeface="Times New Roman" pitchFamily="18" charset="0"/>
              </a:rPr>
              <a:t>Hypocrisy</a:t>
            </a:r>
          </a:p>
        </p:txBody>
      </p:sp>
      <p:sp>
        <p:nvSpPr>
          <p:cNvPr id="3" name="Subtitle 2"/>
          <p:cNvSpPr>
            <a:spLocks noGrp="1"/>
          </p:cNvSpPr>
          <p:nvPr>
            <p:ph type="subTitle" sz="quarter" idx="1"/>
          </p:nvPr>
        </p:nvSpPr>
        <p:spPr>
          <a:xfrm>
            <a:off x="228600" y="1482090"/>
            <a:ext cx="8686800" cy="4031873"/>
          </a:xfrm>
        </p:spPr>
        <p:txBody>
          <a:bodyPr wrap="square">
            <a:spAutoFit/>
          </a:bodyPr>
          <a:lstStyle/>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Hypocrisy is everywhere</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Romans 3:9-13 – none that seeketh after God</a:t>
            </a:r>
          </a:p>
          <a:p>
            <a:pPr marL="288925" indent="-283464" algn="l" eaLnBrk="1" hangingPunct="1">
              <a:spcBef>
                <a:spcPts val="0"/>
              </a:spcBef>
              <a:buClrTx/>
              <a:buSzPct val="100000"/>
              <a:buFont typeface="Arial" pitchFamily="34" charset="0"/>
              <a:buChar char="•"/>
              <a:defRPr/>
            </a:pPr>
            <a:r>
              <a:rPr lang="en-US" sz="4800" dirty="0">
                <a:effectLst/>
                <a:latin typeface="Times New Roman" pitchFamily="18" charset="0"/>
                <a:cs typeface="Times New Roman" pitchFamily="18" charset="0"/>
              </a:rPr>
              <a:t>More clearly seen in the church</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World – ignores the problem</a:t>
            </a:r>
          </a:p>
          <a:p>
            <a:pPr lvl="1" indent="-283464" eaLnBrk="1" hangingPunct="1">
              <a:spcBef>
                <a:spcPts val="0"/>
              </a:spcBef>
              <a:buClrTx/>
              <a:buSzPct val="100000"/>
              <a:buFont typeface="Arial" pitchFamily="34" charset="0"/>
              <a:buChar char="•"/>
              <a:defRPr/>
            </a:pPr>
            <a:r>
              <a:rPr lang="en-US" sz="4000" dirty="0">
                <a:effectLst/>
                <a:latin typeface="Times New Roman" pitchFamily="18" charset="0"/>
                <a:cs typeface="Times New Roman" pitchFamily="18" charset="0"/>
              </a:rPr>
              <a:t>Church – works on fixing it</a:t>
            </a:r>
            <a:endParaRPr lang="en-US" sz="3600" dirty="0">
              <a:effectLst/>
              <a:latin typeface="PCSB Greek" pitchFamily="34" charset="0"/>
              <a:cs typeface="Times New Roman" pitchFamily="18" charset="0"/>
            </a:endParaRPr>
          </a:p>
        </p:txBody>
      </p:sp>
    </p:spTree>
    <p:extLst>
      <p:ext uri="{BB962C8B-B14F-4D97-AF65-F5344CB8AC3E}">
        <p14:creationId xmlns:p14="http://schemas.microsoft.com/office/powerpoint/2010/main" val="71096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e1-O.T">
  <a:themeElements>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Theme1-O.T</Template>
  <TotalTime>1736</TotalTime>
  <Words>3913</Words>
  <Application>Microsoft Office PowerPoint</Application>
  <PresentationFormat>On-screen Show (4:3)</PresentationFormat>
  <Paragraphs>208</Paragraphs>
  <Slides>24</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Garamond</vt:lpstr>
      <vt:lpstr>PCSB Greek</vt:lpstr>
      <vt:lpstr>Times New Roman</vt:lpstr>
      <vt:lpstr>Wingdings</vt:lpstr>
      <vt:lpstr>Theme1-O.T</vt:lpstr>
      <vt:lpstr>Difficult Things</vt:lpstr>
      <vt:lpstr>PowerPoint Presentation</vt:lpstr>
      <vt:lpstr>PowerPoint Presentation</vt:lpstr>
      <vt:lpstr>PowerPoint Presentation</vt:lpstr>
      <vt:lpstr>Keeping God’s Commands</vt:lpstr>
      <vt:lpstr>Keeping God’s Commands</vt:lpstr>
      <vt:lpstr>Keeping God’s Commands</vt:lpstr>
      <vt:lpstr>Hypocrisy</vt:lpstr>
      <vt:lpstr>Hypocrisy</vt:lpstr>
      <vt:lpstr>Church Discipline</vt:lpstr>
      <vt:lpstr>Church Discipline</vt:lpstr>
      <vt:lpstr>Church Discipline</vt:lpstr>
      <vt:lpstr>Church Discipline</vt:lpstr>
      <vt:lpstr>Repentance</vt:lpstr>
      <vt:lpstr>Repentance</vt:lpstr>
      <vt:lpstr>Repentance</vt:lpstr>
      <vt:lpstr>Repentance</vt:lpstr>
      <vt:lpstr>Difficult Things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Difficult Things</dc:title>
  <dc:creator>Richard Lidh</dc:creator>
  <cp:lastModifiedBy>Richard Lidh</cp:lastModifiedBy>
  <cp:revision>43</cp:revision>
  <cp:lastPrinted>2023-09-24T01:29:35Z</cp:lastPrinted>
  <dcterms:created xsi:type="dcterms:W3CDTF">2009-07-26T12:31:13Z</dcterms:created>
  <dcterms:modified xsi:type="dcterms:W3CDTF">2023-09-24T01:33:25Z</dcterms:modified>
</cp:coreProperties>
</file>